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5"/>
  </p:sldMasterIdLst>
  <p:notesMasterIdLst>
    <p:notesMasterId r:id="rId33"/>
  </p:notesMasterIdLst>
  <p:handoutMasterIdLst>
    <p:handoutMasterId r:id="rId34"/>
  </p:handoutMasterIdLst>
  <p:sldIdLst>
    <p:sldId id="260" r:id="rId6"/>
    <p:sldId id="266" r:id="rId7"/>
    <p:sldId id="268" r:id="rId8"/>
    <p:sldId id="269" r:id="rId9"/>
    <p:sldId id="262" r:id="rId10"/>
    <p:sldId id="265" r:id="rId11"/>
    <p:sldId id="267" r:id="rId12"/>
    <p:sldId id="264" r:id="rId13"/>
    <p:sldId id="261" r:id="rId14"/>
    <p:sldId id="263" r:id="rId15"/>
    <p:sldId id="271" r:id="rId16"/>
    <p:sldId id="272" r:id="rId17"/>
    <p:sldId id="274" r:id="rId18"/>
    <p:sldId id="273" r:id="rId19"/>
    <p:sldId id="276" r:id="rId20"/>
    <p:sldId id="277" r:id="rId21"/>
    <p:sldId id="278" r:id="rId22"/>
    <p:sldId id="279" r:id="rId23"/>
    <p:sldId id="280" r:id="rId24"/>
    <p:sldId id="281" r:id="rId25"/>
    <p:sldId id="282" r:id="rId26"/>
    <p:sldId id="284" r:id="rId27"/>
    <p:sldId id="285" r:id="rId28"/>
    <p:sldId id="286" r:id="rId29"/>
    <p:sldId id="287" r:id="rId30"/>
    <p:sldId id="289" r:id="rId31"/>
    <p:sldId id="290" r:id="rId32"/>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0" autoAdjust="0"/>
    <p:restoredTop sz="94667" autoAdjust="0"/>
  </p:normalViewPr>
  <p:slideViewPr>
    <p:cSldViewPr>
      <p:cViewPr varScale="1">
        <p:scale>
          <a:sx n="75" d="100"/>
          <a:sy n="75" d="100"/>
        </p:scale>
        <p:origin x="-8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302" y="-90"/>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A0FE7-C155-4602-9C9F-3E75AE10A1A2}" type="doc">
      <dgm:prSet loTypeId="urn:microsoft.com/office/officeart/2005/8/layout/cycle3" loCatId="cycle" qsTypeId="urn:microsoft.com/office/officeart/2005/8/quickstyle/simple1#1" qsCatId="simple" csTypeId="urn:microsoft.com/office/officeart/2005/8/colors/accent1_2#1" csCatId="accent1" phldr="1"/>
      <dgm:spPr/>
      <dgm:t>
        <a:bodyPr/>
        <a:lstStyle/>
        <a:p>
          <a:endParaRPr lang="ro-RO"/>
        </a:p>
      </dgm:t>
    </dgm:pt>
    <dgm:pt modelId="{36628641-7A93-45B5-A737-5C0B80AB1AFC}" type="pres">
      <dgm:prSet presAssocID="{99CA0FE7-C155-4602-9C9F-3E75AE10A1A2}" presName="Name0" presStyleCnt="0">
        <dgm:presLayoutVars>
          <dgm:dir/>
          <dgm:resizeHandles val="exact"/>
        </dgm:presLayoutVars>
      </dgm:prSet>
      <dgm:spPr/>
      <dgm:t>
        <a:bodyPr/>
        <a:lstStyle/>
        <a:p>
          <a:endParaRPr lang="ro-RO"/>
        </a:p>
      </dgm:t>
    </dgm:pt>
    <dgm:pt modelId="{C5E2A523-D814-4359-9F4A-66F3EFE46DE8}" type="pres">
      <dgm:prSet presAssocID="{99CA0FE7-C155-4602-9C9F-3E75AE10A1A2}" presName="cycle" presStyleCnt="0"/>
      <dgm:spPr/>
    </dgm:pt>
  </dgm:ptLst>
  <dgm:cxnLst>
    <dgm:cxn modelId="{1A329DDA-EE41-428B-B077-693798A6AB9A}" type="presOf" srcId="{99CA0FE7-C155-4602-9C9F-3E75AE10A1A2}" destId="{36628641-7A93-45B5-A737-5C0B80AB1AFC}" srcOrd="0" destOrd="0" presId="urn:microsoft.com/office/officeart/2005/8/layout/cycle3"/>
    <dgm:cxn modelId="{C90C343E-E99A-449E-9EB7-83B80DEF8120}" type="presParOf" srcId="{36628641-7A93-45B5-A737-5C0B80AB1AFC}" destId="{C5E2A523-D814-4359-9F4A-66F3EFE46DE8}" srcOrd="0"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0C12A-6D8A-4B6A-AA4F-50518F931C46}"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ro-RO"/>
        </a:p>
      </dgm:t>
    </dgm:pt>
    <dgm:pt modelId="{B7C9DFF5-72C3-4B57-A19E-9B9EE256FAC9}">
      <dgm:prSet phldrT="[Text]" custT="1"/>
      <dgm:spPr>
        <a:solidFill>
          <a:srgbClr val="FFC000"/>
        </a:solidFill>
        <a:ln w="76200">
          <a:solidFill>
            <a:srgbClr val="FF0000"/>
          </a:solidFill>
        </a:ln>
      </dgm:spPr>
      <dgm:t>
        <a:bodyPr/>
        <a:lstStyle/>
        <a:p>
          <a:r>
            <a:rPr lang="ro-RO" sz="1200" b="1" dirty="0" smtClean="0">
              <a:solidFill>
                <a:srgbClr val="FF0000"/>
              </a:solidFill>
              <a:latin typeface="Times New Roman" pitchFamily="18" charset="0"/>
              <a:cs typeface="Times New Roman" pitchFamily="18" charset="0"/>
            </a:rPr>
            <a:t>BIBLIOTECAR</a:t>
          </a:r>
          <a:endParaRPr lang="ro-RO" sz="1200" b="1" dirty="0">
            <a:solidFill>
              <a:srgbClr val="FF0000"/>
            </a:solidFill>
            <a:latin typeface="Times New Roman" pitchFamily="18" charset="0"/>
            <a:cs typeface="Times New Roman" pitchFamily="18" charset="0"/>
          </a:endParaRPr>
        </a:p>
      </dgm:t>
    </dgm:pt>
    <dgm:pt modelId="{9A3DA238-3FF6-4E4A-8AFE-355E28D0A9FD}" type="parTrans" cxnId="{742C9468-721A-4847-A69D-CE69E7F8B120}">
      <dgm:prSet/>
      <dgm:spPr/>
      <dgm:t>
        <a:bodyPr/>
        <a:lstStyle/>
        <a:p>
          <a:endParaRPr lang="ro-RO"/>
        </a:p>
      </dgm:t>
    </dgm:pt>
    <dgm:pt modelId="{EAC19307-6435-4062-A2CB-1722EE7ACC74}" type="sibTrans" cxnId="{742C9468-721A-4847-A69D-CE69E7F8B120}">
      <dgm:prSet/>
      <dgm:spPr/>
      <dgm:t>
        <a:bodyPr/>
        <a:lstStyle/>
        <a:p>
          <a:endParaRPr lang="ro-RO"/>
        </a:p>
      </dgm:t>
    </dgm:pt>
    <dgm:pt modelId="{5297BD43-3C41-459C-9249-DBCA0694AE29}">
      <dgm:prSet phldrT="[Text]" custT="1">
        <dgm:style>
          <a:lnRef idx="3">
            <a:schemeClr val="lt1"/>
          </a:lnRef>
          <a:fillRef idx="1">
            <a:schemeClr val="accent2"/>
          </a:fillRef>
          <a:effectRef idx="1">
            <a:schemeClr val="accent2"/>
          </a:effectRef>
          <a:fontRef idx="minor">
            <a:schemeClr val="lt1"/>
          </a:fontRef>
        </dgm:style>
      </dgm:prSet>
      <dgm:spPr/>
      <dgm:t>
        <a:bodyPr/>
        <a:lstStyle/>
        <a:p>
          <a:r>
            <a:rPr lang="ro-RO" sz="1800" dirty="0" smtClean="0">
              <a:solidFill>
                <a:srgbClr val="FF0000"/>
              </a:solidFill>
              <a:latin typeface="Times New Roman" pitchFamily="18" charset="0"/>
              <a:cs typeface="Times New Roman" pitchFamily="18" charset="0"/>
            </a:rPr>
            <a:t>De referințe virtuale</a:t>
          </a:r>
          <a:endParaRPr lang="ro-RO" sz="1800" dirty="0">
            <a:solidFill>
              <a:srgbClr val="FF0000"/>
            </a:solidFill>
            <a:latin typeface="Times New Roman" pitchFamily="18" charset="0"/>
            <a:cs typeface="Times New Roman" pitchFamily="18" charset="0"/>
          </a:endParaRPr>
        </a:p>
      </dgm:t>
    </dgm:pt>
    <dgm:pt modelId="{3DC23465-6233-4988-AF26-C9C2CEC0682F}" type="parTrans" cxnId="{F0285AF7-7DDD-4EDD-9DBC-B00B5759F8BE}">
      <dgm:prSet>
        <dgm:style>
          <a:lnRef idx="3">
            <a:schemeClr val="lt1"/>
          </a:lnRef>
          <a:fillRef idx="1">
            <a:schemeClr val="accent2"/>
          </a:fillRef>
          <a:effectRef idx="1">
            <a:schemeClr val="accent2"/>
          </a:effectRef>
          <a:fontRef idx="minor">
            <a:schemeClr val="lt1"/>
          </a:fontRef>
        </dgm:style>
      </dgm:prSet>
      <dgm:spPr/>
      <dgm:t>
        <a:bodyPr/>
        <a:lstStyle/>
        <a:p>
          <a:endParaRPr lang="ro-RO" dirty="0"/>
        </a:p>
      </dgm:t>
    </dgm:pt>
    <dgm:pt modelId="{169E0555-399E-4C6A-8BBF-55F8A29C1910}" type="sibTrans" cxnId="{F0285AF7-7DDD-4EDD-9DBC-B00B5759F8BE}">
      <dgm:prSet/>
      <dgm:spPr/>
      <dgm:t>
        <a:bodyPr/>
        <a:lstStyle/>
        <a:p>
          <a:endParaRPr lang="ro-RO"/>
        </a:p>
      </dgm:t>
    </dgm:pt>
    <dgm:pt modelId="{8800E5AD-E3F9-461A-8732-F7261254CB3B}">
      <dgm:prSet phldrT="[Text]" custT="1">
        <dgm:style>
          <a:lnRef idx="3">
            <a:schemeClr val="lt1"/>
          </a:lnRef>
          <a:fillRef idx="1">
            <a:schemeClr val="accent2"/>
          </a:fillRef>
          <a:effectRef idx="1">
            <a:schemeClr val="accent2"/>
          </a:effectRef>
          <a:fontRef idx="minor">
            <a:schemeClr val="lt1"/>
          </a:fontRef>
        </dgm:style>
      </dgm:prSet>
      <dgm:spPr/>
      <dgm:t>
        <a:bodyPr/>
        <a:lstStyle/>
        <a:p>
          <a:r>
            <a:rPr lang="ro-RO" sz="1600" dirty="0" smtClean="0">
              <a:solidFill>
                <a:srgbClr val="FF0000"/>
              </a:solidFill>
              <a:latin typeface="Times New Roman" pitchFamily="18" charset="0"/>
              <a:cs typeface="Times New Roman" pitchFamily="18" charset="0"/>
            </a:rPr>
            <a:t>Educator</a:t>
          </a:r>
        </a:p>
        <a:p>
          <a:r>
            <a:rPr lang="ro-RO" sz="1600" dirty="0" smtClean="0">
              <a:solidFill>
                <a:srgbClr val="FF0000"/>
              </a:solidFill>
              <a:latin typeface="Times New Roman" pitchFamily="18" charset="0"/>
              <a:cs typeface="Times New Roman" pitchFamily="18" charset="0"/>
            </a:rPr>
            <a:t>/Instructor</a:t>
          </a:r>
          <a:endParaRPr lang="ro-RO" sz="1600" dirty="0">
            <a:solidFill>
              <a:srgbClr val="FF0000"/>
            </a:solidFill>
            <a:latin typeface="Times New Roman" pitchFamily="18" charset="0"/>
            <a:cs typeface="Times New Roman" pitchFamily="18" charset="0"/>
          </a:endParaRPr>
        </a:p>
      </dgm:t>
    </dgm:pt>
    <dgm:pt modelId="{A1B12600-C633-4179-88BA-C10803AB65B0}" type="parTrans" cxnId="{A1E65ECE-3002-40B3-B4DB-909E7B92F6C0}">
      <dgm:prSet>
        <dgm:style>
          <a:lnRef idx="3">
            <a:schemeClr val="lt1"/>
          </a:lnRef>
          <a:fillRef idx="1">
            <a:schemeClr val="accent2"/>
          </a:fillRef>
          <a:effectRef idx="1">
            <a:schemeClr val="accent2"/>
          </a:effectRef>
          <a:fontRef idx="minor">
            <a:schemeClr val="lt1"/>
          </a:fontRef>
        </dgm:style>
      </dgm:prSet>
      <dgm:spPr/>
      <dgm:t>
        <a:bodyPr/>
        <a:lstStyle/>
        <a:p>
          <a:endParaRPr lang="ro-RO" dirty="0"/>
        </a:p>
      </dgm:t>
    </dgm:pt>
    <dgm:pt modelId="{A68F2FD0-6223-46C6-8AAC-44622F750655}" type="sibTrans" cxnId="{A1E65ECE-3002-40B3-B4DB-909E7B92F6C0}">
      <dgm:prSet/>
      <dgm:spPr/>
      <dgm:t>
        <a:bodyPr/>
        <a:lstStyle/>
        <a:p>
          <a:endParaRPr lang="ro-RO"/>
        </a:p>
      </dgm:t>
    </dgm:pt>
    <dgm:pt modelId="{0CEE99E9-DFEE-447B-BB8C-9A95C95C8CA1}">
      <dgm:prSet custT="1">
        <dgm:style>
          <a:lnRef idx="3">
            <a:schemeClr val="lt1"/>
          </a:lnRef>
          <a:fillRef idx="1">
            <a:schemeClr val="accent2"/>
          </a:fillRef>
          <a:effectRef idx="1">
            <a:schemeClr val="accent2"/>
          </a:effectRef>
          <a:fontRef idx="minor">
            <a:schemeClr val="lt1"/>
          </a:fontRef>
        </dgm:style>
      </dgm:prSet>
      <dgm:spPr/>
      <dgm:t>
        <a:bodyPr/>
        <a:lstStyle/>
        <a:p>
          <a:r>
            <a:rPr lang="ro-RO" sz="1600" dirty="0" smtClean="0">
              <a:solidFill>
                <a:srgbClr val="FF0000"/>
              </a:solidFill>
              <a:latin typeface="Times New Roman" pitchFamily="18" charset="0"/>
              <a:cs typeface="Times New Roman" pitchFamily="18" charset="0"/>
            </a:rPr>
            <a:t>Arhitect al informației</a:t>
          </a:r>
          <a:endParaRPr lang="ro-RO" sz="1600" dirty="0">
            <a:solidFill>
              <a:srgbClr val="FF0000"/>
            </a:solidFill>
            <a:latin typeface="Times New Roman" pitchFamily="18" charset="0"/>
            <a:cs typeface="Times New Roman" pitchFamily="18" charset="0"/>
          </a:endParaRPr>
        </a:p>
      </dgm:t>
    </dgm:pt>
    <dgm:pt modelId="{0DA63994-D244-473F-8E6B-150E41DEF414}" type="parTrans" cxnId="{343CB55C-45AF-415C-B3EE-396850768E9B}">
      <dgm:prSet>
        <dgm:style>
          <a:lnRef idx="3">
            <a:schemeClr val="lt1"/>
          </a:lnRef>
          <a:fillRef idx="1">
            <a:schemeClr val="accent2"/>
          </a:fillRef>
          <a:effectRef idx="1">
            <a:schemeClr val="accent2"/>
          </a:effectRef>
          <a:fontRef idx="minor">
            <a:schemeClr val="lt1"/>
          </a:fontRef>
        </dgm:style>
      </dgm:prSet>
      <dgm:spPr/>
      <dgm:t>
        <a:bodyPr/>
        <a:lstStyle/>
        <a:p>
          <a:endParaRPr lang="ro-RO" dirty="0"/>
        </a:p>
      </dgm:t>
    </dgm:pt>
    <dgm:pt modelId="{45FA21EE-3F28-481F-91DE-45A9FB88D7B3}" type="sibTrans" cxnId="{343CB55C-45AF-415C-B3EE-396850768E9B}">
      <dgm:prSet/>
      <dgm:spPr/>
      <dgm:t>
        <a:bodyPr/>
        <a:lstStyle/>
        <a:p>
          <a:endParaRPr lang="ro-RO"/>
        </a:p>
      </dgm:t>
    </dgm:pt>
    <dgm:pt modelId="{102C05ED-CD10-4FB7-BEB4-2CA43BBEB890}">
      <dgm:prSet custT="1">
        <dgm:style>
          <a:lnRef idx="3">
            <a:schemeClr val="lt1"/>
          </a:lnRef>
          <a:fillRef idx="1">
            <a:schemeClr val="accent2"/>
          </a:fillRef>
          <a:effectRef idx="1">
            <a:schemeClr val="accent2"/>
          </a:effectRef>
          <a:fontRef idx="minor">
            <a:schemeClr val="lt1"/>
          </a:fontRef>
        </dgm:style>
      </dgm:prSet>
      <dgm:spPr/>
      <dgm:t>
        <a:bodyPr/>
        <a:lstStyle/>
        <a:p>
          <a:r>
            <a:rPr lang="ro-RO" sz="1600" dirty="0" smtClean="0">
              <a:solidFill>
                <a:srgbClr val="FF0000"/>
              </a:solidFill>
              <a:latin typeface="Times New Roman" pitchFamily="18" charset="0"/>
              <a:cs typeface="Times New Roman" pitchFamily="18" charset="0"/>
            </a:rPr>
            <a:t>Lucrător în domeniul informației</a:t>
          </a:r>
          <a:endParaRPr lang="ro-RO" sz="1600" dirty="0">
            <a:solidFill>
              <a:srgbClr val="FF0000"/>
            </a:solidFill>
            <a:latin typeface="Times New Roman" pitchFamily="18" charset="0"/>
            <a:cs typeface="Times New Roman" pitchFamily="18" charset="0"/>
          </a:endParaRPr>
        </a:p>
      </dgm:t>
    </dgm:pt>
    <dgm:pt modelId="{D69F9A24-D7D4-4453-9503-0A04987C0BC5}" type="parTrans" cxnId="{B265217D-6663-4667-A983-BC85D6EEABF5}">
      <dgm:prSet>
        <dgm:style>
          <a:lnRef idx="3">
            <a:schemeClr val="lt1"/>
          </a:lnRef>
          <a:fillRef idx="1">
            <a:schemeClr val="accent2"/>
          </a:fillRef>
          <a:effectRef idx="1">
            <a:schemeClr val="accent2"/>
          </a:effectRef>
          <a:fontRef idx="minor">
            <a:schemeClr val="lt1"/>
          </a:fontRef>
        </dgm:style>
      </dgm:prSet>
      <dgm:spPr/>
      <dgm:t>
        <a:bodyPr/>
        <a:lstStyle/>
        <a:p>
          <a:endParaRPr lang="ro-RO" dirty="0"/>
        </a:p>
      </dgm:t>
    </dgm:pt>
    <dgm:pt modelId="{C795CA0F-7723-4F6C-BA5B-A997981017AE}" type="sibTrans" cxnId="{B265217D-6663-4667-A983-BC85D6EEABF5}">
      <dgm:prSet/>
      <dgm:spPr/>
      <dgm:t>
        <a:bodyPr/>
        <a:lstStyle/>
        <a:p>
          <a:endParaRPr lang="ro-RO"/>
        </a:p>
      </dgm:t>
    </dgm:pt>
    <dgm:pt modelId="{030E8303-9147-4C98-A50F-780FECAC807A}">
      <dgm:prSet custT="1">
        <dgm:style>
          <a:lnRef idx="3">
            <a:schemeClr val="lt1"/>
          </a:lnRef>
          <a:fillRef idx="1">
            <a:schemeClr val="accent2"/>
          </a:fillRef>
          <a:effectRef idx="1">
            <a:schemeClr val="accent2"/>
          </a:effectRef>
          <a:fontRef idx="minor">
            <a:schemeClr val="lt1"/>
          </a:fontRef>
        </dgm:style>
      </dgm:prSet>
      <dgm:spPr/>
      <dgm:t>
        <a:bodyPr/>
        <a:lstStyle/>
        <a:p>
          <a:r>
            <a:rPr lang="ro-RO" sz="1800" dirty="0" smtClean="0">
              <a:solidFill>
                <a:srgbClr val="FF0000"/>
              </a:solidFill>
              <a:latin typeface="Times New Roman" pitchFamily="18" charset="0"/>
              <a:cs typeface="Times New Roman" pitchFamily="18" charset="0"/>
            </a:rPr>
            <a:t>De</a:t>
          </a:r>
          <a:r>
            <a:rPr lang="ro-RO" sz="1800" dirty="0" smtClean="0">
              <a:latin typeface="Times New Roman" pitchFamily="18" charset="0"/>
              <a:cs typeface="Times New Roman" pitchFamily="18" charset="0"/>
            </a:rPr>
            <a:t> </a:t>
          </a:r>
          <a:r>
            <a:rPr lang="ro-RO" sz="1800" dirty="0" smtClean="0">
              <a:solidFill>
                <a:srgbClr val="FF0000"/>
              </a:solidFill>
              <a:latin typeface="Times New Roman" pitchFamily="18" charset="0"/>
              <a:cs typeface="Times New Roman" pitchFamily="18" charset="0"/>
            </a:rPr>
            <a:t>resurse</a:t>
          </a:r>
          <a:r>
            <a:rPr lang="ro-RO" sz="1800" dirty="0" smtClean="0">
              <a:latin typeface="Times New Roman" pitchFamily="18" charset="0"/>
              <a:cs typeface="Times New Roman" pitchFamily="18" charset="0"/>
            </a:rPr>
            <a:t> </a:t>
          </a:r>
          <a:r>
            <a:rPr lang="ro-RO" sz="1800" dirty="0" smtClean="0">
              <a:solidFill>
                <a:srgbClr val="FF0000"/>
              </a:solidFill>
              <a:latin typeface="Times New Roman" pitchFamily="18" charset="0"/>
              <a:cs typeface="Times New Roman" pitchFamily="18" charset="0"/>
            </a:rPr>
            <a:t>electronice</a:t>
          </a:r>
          <a:endParaRPr lang="ro-RO" sz="1800" dirty="0">
            <a:solidFill>
              <a:srgbClr val="FF0000"/>
            </a:solidFill>
            <a:latin typeface="Times New Roman" pitchFamily="18" charset="0"/>
            <a:cs typeface="Times New Roman" pitchFamily="18" charset="0"/>
          </a:endParaRPr>
        </a:p>
      </dgm:t>
    </dgm:pt>
    <dgm:pt modelId="{404A4975-9EF1-48FD-B2BF-6A3DC156DF2F}" type="parTrans" cxnId="{C8A35E17-0A06-4C2A-B74B-E1A2D38CD664}">
      <dgm:prSet>
        <dgm:style>
          <a:lnRef idx="3">
            <a:schemeClr val="lt1"/>
          </a:lnRef>
          <a:fillRef idx="1">
            <a:schemeClr val="accent2"/>
          </a:fillRef>
          <a:effectRef idx="1">
            <a:schemeClr val="accent2"/>
          </a:effectRef>
          <a:fontRef idx="minor">
            <a:schemeClr val="lt1"/>
          </a:fontRef>
        </dgm:style>
      </dgm:prSet>
      <dgm:spPr/>
      <dgm:t>
        <a:bodyPr/>
        <a:lstStyle/>
        <a:p>
          <a:endParaRPr lang="ro-RO" dirty="0"/>
        </a:p>
      </dgm:t>
    </dgm:pt>
    <dgm:pt modelId="{22450FEF-50B0-413E-A399-84D4F94EDD05}" type="sibTrans" cxnId="{C8A35E17-0A06-4C2A-B74B-E1A2D38CD664}">
      <dgm:prSet/>
      <dgm:spPr/>
      <dgm:t>
        <a:bodyPr/>
        <a:lstStyle/>
        <a:p>
          <a:endParaRPr lang="ro-RO"/>
        </a:p>
      </dgm:t>
    </dgm:pt>
    <dgm:pt modelId="{756111E8-9435-4AB9-9CA7-9232469E88F9}">
      <dgm:prSet custT="1">
        <dgm:style>
          <a:lnRef idx="3">
            <a:schemeClr val="lt1"/>
          </a:lnRef>
          <a:fillRef idx="1">
            <a:schemeClr val="accent2"/>
          </a:fillRef>
          <a:effectRef idx="1">
            <a:schemeClr val="accent2"/>
          </a:effectRef>
          <a:fontRef idx="minor">
            <a:schemeClr val="lt1"/>
          </a:fontRef>
        </dgm:style>
      </dgm:prSet>
      <dgm:spPr/>
      <dgm:t>
        <a:bodyPr/>
        <a:lstStyle/>
        <a:p>
          <a:r>
            <a:rPr lang="ro-RO" sz="1800" dirty="0" smtClean="0">
              <a:solidFill>
                <a:srgbClr val="FF0000"/>
              </a:solidFill>
              <a:latin typeface="Times New Roman" pitchFamily="18" charset="0"/>
              <a:cs typeface="Times New Roman" pitchFamily="18" charset="0"/>
            </a:rPr>
            <a:t>De</a:t>
          </a:r>
          <a:r>
            <a:rPr lang="ro-RO" sz="1900" dirty="0" smtClean="0">
              <a:latin typeface="Times New Roman" pitchFamily="18" charset="0"/>
              <a:cs typeface="Times New Roman" pitchFamily="18" charset="0"/>
            </a:rPr>
            <a:t> </a:t>
          </a:r>
          <a:r>
            <a:rPr lang="ro-RO" sz="1800" dirty="0" smtClean="0">
              <a:solidFill>
                <a:srgbClr val="FF0000"/>
              </a:solidFill>
              <a:latin typeface="Times New Roman" pitchFamily="18" charset="0"/>
              <a:cs typeface="Times New Roman" pitchFamily="18" charset="0"/>
            </a:rPr>
            <a:t>resurse</a:t>
          </a:r>
          <a:r>
            <a:rPr lang="ro-RO" sz="1900" dirty="0" smtClean="0">
              <a:latin typeface="Times New Roman" pitchFamily="18" charset="0"/>
              <a:cs typeface="Times New Roman" pitchFamily="18" charset="0"/>
            </a:rPr>
            <a:t> </a:t>
          </a:r>
          <a:r>
            <a:rPr lang="ro-RO" sz="1800" dirty="0" smtClean="0">
              <a:solidFill>
                <a:srgbClr val="FF0000"/>
              </a:solidFill>
              <a:latin typeface="Times New Roman" pitchFamily="18" charset="0"/>
              <a:cs typeface="Times New Roman" pitchFamily="18" charset="0"/>
            </a:rPr>
            <a:t>online</a:t>
          </a:r>
          <a:endParaRPr lang="ro-RO" sz="1800" dirty="0">
            <a:solidFill>
              <a:srgbClr val="FF0000"/>
            </a:solidFill>
            <a:latin typeface="Times New Roman" pitchFamily="18" charset="0"/>
            <a:cs typeface="Times New Roman" pitchFamily="18" charset="0"/>
          </a:endParaRPr>
        </a:p>
      </dgm:t>
    </dgm:pt>
    <dgm:pt modelId="{3626A610-E0AE-48E6-9332-37E7B28F93F8}" type="parTrans" cxnId="{C4F6F1C2-12C5-4FAE-B9BD-318FDE0C97B3}">
      <dgm:prSet>
        <dgm:style>
          <a:lnRef idx="3">
            <a:schemeClr val="lt1"/>
          </a:lnRef>
          <a:fillRef idx="1">
            <a:schemeClr val="accent2"/>
          </a:fillRef>
          <a:effectRef idx="1">
            <a:schemeClr val="accent2"/>
          </a:effectRef>
          <a:fontRef idx="minor">
            <a:schemeClr val="lt1"/>
          </a:fontRef>
        </dgm:style>
      </dgm:prSet>
      <dgm:spPr/>
      <dgm:t>
        <a:bodyPr/>
        <a:lstStyle/>
        <a:p>
          <a:endParaRPr lang="ro-RO" dirty="0"/>
        </a:p>
      </dgm:t>
    </dgm:pt>
    <dgm:pt modelId="{064CF983-2239-45EE-81DA-F505C96CAB0C}" type="sibTrans" cxnId="{C4F6F1C2-12C5-4FAE-B9BD-318FDE0C97B3}">
      <dgm:prSet/>
      <dgm:spPr/>
      <dgm:t>
        <a:bodyPr/>
        <a:lstStyle/>
        <a:p>
          <a:endParaRPr lang="ro-RO"/>
        </a:p>
      </dgm:t>
    </dgm:pt>
    <dgm:pt modelId="{E646E237-BD99-47C5-85FC-2366D1A2CADA}" type="pres">
      <dgm:prSet presAssocID="{DCD0C12A-6D8A-4B6A-AA4F-50518F931C46}" presName="cycle" presStyleCnt="0">
        <dgm:presLayoutVars>
          <dgm:chMax val="1"/>
          <dgm:dir/>
          <dgm:animLvl val="ctr"/>
          <dgm:resizeHandles val="exact"/>
        </dgm:presLayoutVars>
      </dgm:prSet>
      <dgm:spPr/>
      <dgm:t>
        <a:bodyPr/>
        <a:lstStyle/>
        <a:p>
          <a:endParaRPr lang="ro-RO"/>
        </a:p>
      </dgm:t>
    </dgm:pt>
    <dgm:pt modelId="{878F1E46-BD0E-4D6D-BFCB-9232BAB6B92A}" type="pres">
      <dgm:prSet presAssocID="{B7C9DFF5-72C3-4B57-A19E-9B9EE256FAC9}" presName="centerShape" presStyleLbl="node0" presStyleIdx="0" presStyleCnt="1"/>
      <dgm:spPr/>
      <dgm:t>
        <a:bodyPr/>
        <a:lstStyle/>
        <a:p>
          <a:endParaRPr lang="ro-RO"/>
        </a:p>
      </dgm:t>
    </dgm:pt>
    <dgm:pt modelId="{0838185A-3D27-421F-8904-19F5613CBD90}" type="pres">
      <dgm:prSet presAssocID="{404A4975-9EF1-48FD-B2BF-6A3DC156DF2F}" presName="parTrans" presStyleLbl="bgSibTrans2D1" presStyleIdx="0" presStyleCnt="6"/>
      <dgm:spPr/>
      <dgm:t>
        <a:bodyPr/>
        <a:lstStyle/>
        <a:p>
          <a:endParaRPr lang="ro-RO"/>
        </a:p>
      </dgm:t>
    </dgm:pt>
    <dgm:pt modelId="{AC00CC5D-2238-429E-9F46-C665749DA0F0}" type="pres">
      <dgm:prSet presAssocID="{030E8303-9147-4C98-A50F-780FECAC807A}" presName="node" presStyleLbl="node1" presStyleIdx="0" presStyleCnt="6">
        <dgm:presLayoutVars>
          <dgm:bulletEnabled val="1"/>
        </dgm:presLayoutVars>
      </dgm:prSet>
      <dgm:spPr/>
      <dgm:t>
        <a:bodyPr/>
        <a:lstStyle/>
        <a:p>
          <a:endParaRPr lang="ro-RO"/>
        </a:p>
      </dgm:t>
    </dgm:pt>
    <dgm:pt modelId="{19A1FA2E-4107-45B6-88DB-2FFEE01650CD}" type="pres">
      <dgm:prSet presAssocID="{3DC23465-6233-4988-AF26-C9C2CEC0682F}" presName="parTrans" presStyleLbl="bgSibTrans2D1" presStyleIdx="1" presStyleCnt="6"/>
      <dgm:spPr/>
      <dgm:t>
        <a:bodyPr/>
        <a:lstStyle/>
        <a:p>
          <a:endParaRPr lang="ro-RO"/>
        </a:p>
      </dgm:t>
    </dgm:pt>
    <dgm:pt modelId="{46FA84BE-16E6-47CF-8411-17B39CCBC0A6}" type="pres">
      <dgm:prSet presAssocID="{5297BD43-3C41-459C-9249-DBCA0694AE29}" presName="node" presStyleLbl="node1" presStyleIdx="1" presStyleCnt="6">
        <dgm:presLayoutVars>
          <dgm:bulletEnabled val="1"/>
        </dgm:presLayoutVars>
      </dgm:prSet>
      <dgm:spPr/>
      <dgm:t>
        <a:bodyPr/>
        <a:lstStyle/>
        <a:p>
          <a:endParaRPr lang="ro-RO"/>
        </a:p>
      </dgm:t>
    </dgm:pt>
    <dgm:pt modelId="{1BF382A7-C482-492B-80AB-DF5266F355CE}" type="pres">
      <dgm:prSet presAssocID="{A1B12600-C633-4179-88BA-C10803AB65B0}" presName="parTrans" presStyleLbl="bgSibTrans2D1" presStyleIdx="2" presStyleCnt="6"/>
      <dgm:spPr/>
      <dgm:t>
        <a:bodyPr/>
        <a:lstStyle/>
        <a:p>
          <a:endParaRPr lang="ro-RO"/>
        </a:p>
      </dgm:t>
    </dgm:pt>
    <dgm:pt modelId="{D47245B4-27A4-42EB-90B2-A9D34F02EFA7}" type="pres">
      <dgm:prSet presAssocID="{8800E5AD-E3F9-461A-8732-F7261254CB3B}" presName="node" presStyleLbl="node1" presStyleIdx="2" presStyleCnt="6">
        <dgm:presLayoutVars>
          <dgm:bulletEnabled val="1"/>
        </dgm:presLayoutVars>
      </dgm:prSet>
      <dgm:spPr/>
      <dgm:t>
        <a:bodyPr/>
        <a:lstStyle/>
        <a:p>
          <a:endParaRPr lang="ro-RO"/>
        </a:p>
      </dgm:t>
    </dgm:pt>
    <dgm:pt modelId="{FE9361D1-A3A9-4A1E-8E53-47778C085C55}" type="pres">
      <dgm:prSet presAssocID="{0DA63994-D244-473F-8E6B-150E41DEF414}" presName="parTrans" presStyleLbl="bgSibTrans2D1" presStyleIdx="3" presStyleCnt="6"/>
      <dgm:spPr/>
      <dgm:t>
        <a:bodyPr/>
        <a:lstStyle/>
        <a:p>
          <a:endParaRPr lang="ro-RO"/>
        </a:p>
      </dgm:t>
    </dgm:pt>
    <dgm:pt modelId="{738F82CF-59E4-4037-9A0F-F6430CDCB141}" type="pres">
      <dgm:prSet presAssocID="{0CEE99E9-DFEE-447B-BB8C-9A95C95C8CA1}" presName="node" presStyleLbl="node1" presStyleIdx="3" presStyleCnt="6" custRadScaleRad="100063" custRadScaleInc="-3361">
        <dgm:presLayoutVars>
          <dgm:bulletEnabled val="1"/>
        </dgm:presLayoutVars>
      </dgm:prSet>
      <dgm:spPr/>
      <dgm:t>
        <a:bodyPr/>
        <a:lstStyle/>
        <a:p>
          <a:endParaRPr lang="ro-RO"/>
        </a:p>
      </dgm:t>
    </dgm:pt>
    <dgm:pt modelId="{C3A732C0-ED3E-4AC6-BA73-CF9BED8C2317}" type="pres">
      <dgm:prSet presAssocID="{D69F9A24-D7D4-4453-9503-0A04987C0BC5}" presName="parTrans" presStyleLbl="bgSibTrans2D1" presStyleIdx="4" presStyleCnt="6"/>
      <dgm:spPr/>
      <dgm:t>
        <a:bodyPr/>
        <a:lstStyle/>
        <a:p>
          <a:endParaRPr lang="ro-RO"/>
        </a:p>
      </dgm:t>
    </dgm:pt>
    <dgm:pt modelId="{E7F05E07-83D6-4EB4-B847-48535A72C0ED}" type="pres">
      <dgm:prSet presAssocID="{102C05ED-CD10-4FB7-BEB4-2CA43BBEB890}" presName="node" presStyleLbl="node1" presStyleIdx="4" presStyleCnt="6">
        <dgm:presLayoutVars>
          <dgm:bulletEnabled val="1"/>
        </dgm:presLayoutVars>
      </dgm:prSet>
      <dgm:spPr/>
      <dgm:t>
        <a:bodyPr/>
        <a:lstStyle/>
        <a:p>
          <a:endParaRPr lang="ro-RO"/>
        </a:p>
      </dgm:t>
    </dgm:pt>
    <dgm:pt modelId="{401A93D0-1ADC-4A17-BACD-A621ECC68B05}" type="pres">
      <dgm:prSet presAssocID="{3626A610-E0AE-48E6-9332-37E7B28F93F8}" presName="parTrans" presStyleLbl="bgSibTrans2D1" presStyleIdx="5" presStyleCnt="6"/>
      <dgm:spPr/>
      <dgm:t>
        <a:bodyPr/>
        <a:lstStyle/>
        <a:p>
          <a:endParaRPr lang="ro-RO"/>
        </a:p>
      </dgm:t>
    </dgm:pt>
    <dgm:pt modelId="{A2B7C34C-6038-480E-A1DF-6BACE15B777A}" type="pres">
      <dgm:prSet presAssocID="{756111E8-9435-4AB9-9CA7-9232469E88F9}" presName="node" presStyleLbl="node1" presStyleIdx="5" presStyleCnt="6">
        <dgm:presLayoutVars>
          <dgm:bulletEnabled val="1"/>
        </dgm:presLayoutVars>
      </dgm:prSet>
      <dgm:spPr/>
      <dgm:t>
        <a:bodyPr/>
        <a:lstStyle/>
        <a:p>
          <a:endParaRPr lang="ro-RO"/>
        </a:p>
      </dgm:t>
    </dgm:pt>
  </dgm:ptLst>
  <dgm:cxnLst>
    <dgm:cxn modelId="{C4F6F1C2-12C5-4FAE-B9BD-318FDE0C97B3}" srcId="{B7C9DFF5-72C3-4B57-A19E-9B9EE256FAC9}" destId="{756111E8-9435-4AB9-9CA7-9232469E88F9}" srcOrd="5" destOrd="0" parTransId="{3626A610-E0AE-48E6-9332-37E7B28F93F8}" sibTransId="{064CF983-2239-45EE-81DA-F505C96CAB0C}"/>
    <dgm:cxn modelId="{343CB55C-45AF-415C-B3EE-396850768E9B}" srcId="{B7C9DFF5-72C3-4B57-A19E-9B9EE256FAC9}" destId="{0CEE99E9-DFEE-447B-BB8C-9A95C95C8CA1}" srcOrd="3" destOrd="0" parTransId="{0DA63994-D244-473F-8E6B-150E41DEF414}" sibTransId="{45FA21EE-3F28-481F-91DE-45A9FB88D7B3}"/>
    <dgm:cxn modelId="{573FCFF5-41A4-4B9E-B2C9-60A999F682A0}" type="presOf" srcId="{0DA63994-D244-473F-8E6B-150E41DEF414}" destId="{FE9361D1-A3A9-4A1E-8E53-47778C085C55}" srcOrd="0" destOrd="0" presId="urn:microsoft.com/office/officeart/2005/8/layout/radial4"/>
    <dgm:cxn modelId="{C8A35E17-0A06-4C2A-B74B-E1A2D38CD664}" srcId="{B7C9DFF5-72C3-4B57-A19E-9B9EE256FAC9}" destId="{030E8303-9147-4C98-A50F-780FECAC807A}" srcOrd="0" destOrd="0" parTransId="{404A4975-9EF1-48FD-B2BF-6A3DC156DF2F}" sibTransId="{22450FEF-50B0-413E-A399-84D4F94EDD05}"/>
    <dgm:cxn modelId="{F0285AF7-7DDD-4EDD-9DBC-B00B5759F8BE}" srcId="{B7C9DFF5-72C3-4B57-A19E-9B9EE256FAC9}" destId="{5297BD43-3C41-459C-9249-DBCA0694AE29}" srcOrd="1" destOrd="0" parTransId="{3DC23465-6233-4988-AF26-C9C2CEC0682F}" sibTransId="{169E0555-399E-4C6A-8BBF-55F8A29C1910}"/>
    <dgm:cxn modelId="{742C9468-721A-4847-A69D-CE69E7F8B120}" srcId="{DCD0C12A-6D8A-4B6A-AA4F-50518F931C46}" destId="{B7C9DFF5-72C3-4B57-A19E-9B9EE256FAC9}" srcOrd="0" destOrd="0" parTransId="{9A3DA238-3FF6-4E4A-8AFE-355E28D0A9FD}" sibTransId="{EAC19307-6435-4062-A2CB-1722EE7ACC74}"/>
    <dgm:cxn modelId="{FB136C94-9A1D-4040-BA3A-A19E5B6116EF}" type="presOf" srcId="{404A4975-9EF1-48FD-B2BF-6A3DC156DF2F}" destId="{0838185A-3D27-421F-8904-19F5613CBD90}" srcOrd="0" destOrd="0" presId="urn:microsoft.com/office/officeart/2005/8/layout/radial4"/>
    <dgm:cxn modelId="{A80AFF30-813C-46CB-BB25-47FD6AACA422}" type="presOf" srcId="{030E8303-9147-4C98-A50F-780FECAC807A}" destId="{AC00CC5D-2238-429E-9F46-C665749DA0F0}" srcOrd="0" destOrd="0" presId="urn:microsoft.com/office/officeart/2005/8/layout/radial4"/>
    <dgm:cxn modelId="{872CC46B-1BD7-427E-BC33-48FF251D0B40}" type="presOf" srcId="{3626A610-E0AE-48E6-9332-37E7B28F93F8}" destId="{401A93D0-1ADC-4A17-BACD-A621ECC68B05}" srcOrd="0" destOrd="0" presId="urn:microsoft.com/office/officeart/2005/8/layout/radial4"/>
    <dgm:cxn modelId="{D9C77CFE-6C2E-4480-A7D4-56A4A922B7EB}" type="presOf" srcId="{0CEE99E9-DFEE-447B-BB8C-9A95C95C8CA1}" destId="{738F82CF-59E4-4037-9A0F-F6430CDCB141}" srcOrd="0" destOrd="0" presId="urn:microsoft.com/office/officeart/2005/8/layout/radial4"/>
    <dgm:cxn modelId="{44B279DE-0F3B-488A-BCA8-49E146789DDC}" type="presOf" srcId="{3DC23465-6233-4988-AF26-C9C2CEC0682F}" destId="{19A1FA2E-4107-45B6-88DB-2FFEE01650CD}" srcOrd="0" destOrd="0" presId="urn:microsoft.com/office/officeart/2005/8/layout/radial4"/>
    <dgm:cxn modelId="{6B37B3D0-7FFC-40DB-96DA-ADF621F501F8}" type="presOf" srcId="{B7C9DFF5-72C3-4B57-A19E-9B9EE256FAC9}" destId="{878F1E46-BD0E-4D6D-BFCB-9232BAB6B92A}" srcOrd="0" destOrd="0" presId="urn:microsoft.com/office/officeart/2005/8/layout/radial4"/>
    <dgm:cxn modelId="{3FE22001-B861-4BDE-AF94-C9D9ADE963D8}" type="presOf" srcId="{DCD0C12A-6D8A-4B6A-AA4F-50518F931C46}" destId="{E646E237-BD99-47C5-85FC-2366D1A2CADA}" srcOrd="0" destOrd="0" presId="urn:microsoft.com/office/officeart/2005/8/layout/radial4"/>
    <dgm:cxn modelId="{B93DBD41-D0DA-4D0B-BBB5-D240F66C24CC}" type="presOf" srcId="{5297BD43-3C41-459C-9249-DBCA0694AE29}" destId="{46FA84BE-16E6-47CF-8411-17B39CCBC0A6}" srcOrd="0" destOrd="0" presId="urn:microsoft.com/office/officeart/2005/8/layout/radial4"/>
    <dgm:cxn modelId="{8141B424-5D74-4EC5-B3CA-FBD88C4613DA}" type="presOf" srcId="{8800E5AD-E3F9-461A-8732-F7261254CB3B}" destId="{D47245B4-27A4-42EB-90B2-A9D34F02EFA7}" srcOrd="0" destOrd="0" presId="urn:microsoft.com/office/officeart/2005/8/layout/radial4"/>
    <dgm:cxn modelId="{A1E65ECE-3002-40B3-B4DB-909E7B92F6C0}" srcId="{B7C9DFF5-72C3-4B57-A19E-9B9EE256FAC9}" destId="{8800E5AD-E3F9-461A-8732-F7261254CB3B}" srcOrd="2" destOrd="0" parTransId="{A1B12600-C633-4179-88BA-C10803AB65B0}" sibTransId="{A68F2FD0-6223-46C6-8AAC-44622F750655}"/>
    <dgm:cxn modelId="{AF72201B-01CA-473C-8114-B36083A664DC}" type="presOf" srcId="{756111E8-9435-4AB9-9CA7-9232469E88F9}" destId="{A2B7C34C-6038-480E-A1DF-6BACE15B777A}" srcOrd="0" destOrd="0" presId="urn:microsoft.com/office/officeart/2005/8/layout/radial4"/>
    <dgm:cxn modelId="{591A1BFC-402B-4691-9AAE-DF03AC711C9F}" type="presOf" srcId="{A1B12600-C633-4179-88BA-C10803AB65B0}" destId="{1BF382A7-C482-492B-80AB-DF5266F355CE}" srcOrd="0" destOrd="0" presId="urn:microsoft.com/office/officeart/2005/8/layout/radial4"/>
    <dgm:cxn modelId="{B265217D-6663-4667-A983-BC85D6EEABF5}" srcId="{B7C9DFF5-72C3-4B57-A19E-9B9EE256FAC9}" destId="{102C05ED-CD10-4FB7-BEB4-2CA43BBEB890}" srcOrd="4" destOrd="0" parTransId="{D69F9A24-D7D4-4453-9503-0A04987C0BC5}" sibTransId="{C795CA0F-7723-4F6C-BA5B-A997981017AE}"/>
    <dgm:cxn modelId="{18C8C04E-64A9-4F83-805C-655AA3F3A541}" type="presOf" srcId="{D69F9A24-D7D4-4453-9503-0A04987C0BC5}" destId="{C3A732C0-ED3E-4AC6-BA73-CF9BED8C2317}" srcOrd="0" destOrd="0" presId="urn:microsoft.com/office/officeart/2005/8/layout/radial4"/>
    <dgm:cxn modelId="{9D9A3719-A2EB-4205-8DE7-90696FA427B9}" type="presOf" srcId="{102C05ED-CD10-4FB7-BEB4-2CA43BBEB890}" destId="{E7F05E07-83D6-4EB4-B847-48535A72C0ED}" srcOrd="0" destOrd="0" presId="urn:microsoft.com/office/officeart/2005/8/layout/radial4"/>
    <dgm:cxn modelId="{8C3528A3-3E06-4EEC-A345-08EC2EFA338B}" type="presParOf" srcId="{E646E237-BD99-47C5-85FC-2366D1A2CADA}" destId="{878F1E46-BD0E-4D6D-BFCB-9232BAB6B92A}" srcOrd="0" destOrd="0" presId="urn:microsoft.com/office/officeart/2005/8/layout/radial4"/>
    <dgm:cxn modelId="{0B06D414-27A9-490F-81D7-2192C26EEF73}" type="presParOf" srcId="{E646E237-BD99-47C5-85FC-2366D1A2CADA}" destId="{0838185A-3D27-421F-8904-19F5613CBD90}" srcOrd="1" destOrd="0" presId="urn:microsoft.com/office/officeart/2005/8/layout/radial4"/>
    <dgm:cxn modelId="{9690BB12-B025-491D-878B-813DF25C83F4}" type="presParOf" srcId="{E646E237-BD99-47C5-85FC-2366D1A2CADA}" destId="{AC00CC5D-2238-429E-9F46-C665749DA0F0}" srcOrd="2" destOrd="0" presId="urn:microsoft.com/office/officeart/2005/8/layout/radial4"/>
    <dgm:cxn modelId="{59ADC291-5E36-4748-8D3A-4171965FC648}" type="presParOf" srcId="{E646E237-BD99-47C5-85FC-2366D1A2CADA}" destId="{19A1FA2E-4107-45B6-88DB-2FFEE01650CD}" srcOrd="3" destOrd="0" presId="urn:microsoft.com/office/officeart/2005/8/layout/radial4"/>
    <dgm:cxn modelId="{777D1828-3647-4D7D-802D-46CD7BBFF9B1}" type="presParOf" srcId="{E646E237-BD99-47C5-85FC-2366D1A2CADA}" destId="{46FA84BE-16E6-47CF-8411-17B39CCBC0A6}" srcOrd="4" destOrd="0" presId="urn:microsoft.com/office/officeart/2005/8/layout/radial4"/>
    <dgm:cxn modelId="{84D92439-A7E9-4D73-9EDE-DC71C685873F}" type="presParOf" srcId="{E646E237-BD99-47C5-85FC-2366D1A2CADA}" destId="{1BF382A7-C482-492B-80AB-DF5266F355CE}" srcOrd="5" destOrd="0" presId="urn:microsoft.com/office/officeart/2005/8/layout/radial4"/>
    <dgm:cxn modelId="{4F9F8818-E1B8-4CE8-8DB9-2A9D66A30B85}" type="presParOf" srcId="{E646E237-BD99-47C5-85FC-2366D1A2CADA}" destId="{D47245B4-27A4-42EB-90B2-A9D34F02EFA7}" srcOrd="6" destOrd="0" presId="urn:microsoft.com/office/officeart/2005/8/layout/radial4"/>
    <dgm:cxn modelId="{580CE6D2-DBC1-4042-8610-D1C4FB10A8BD}" type="presParOf" srcId="{E646E237-BD99-47C5-85FC-2366D1A2CADA}" destId="{FE9361D1-A3A9-4A1E-8E53-47778C085C55}" srcOrd="7" destOrd="0" presId="urn:microsoft.com/office/officeart/2005/8/layout/radial4"/>
    <dgm:cxn modelId="{0168605E-9323-420C-AE4A-70E921A78495}" type="presParOf" srcId="{E646E237-BD99-47C5-85FC-2366D1A2CADA}" destId="{738F82CF-59E4-4037-9A0F-F6430CDCB141}" srcOrd="8" destOrd="0" presId="urn:microsoft.com/office/officeart/2005/8/layout/radial4"/>
    <dgm:cxn modelId="{77F8436C-427C-400F-A272-A8FAC268A0D2}" type="presParOf" srcId="{E646E237-BD99-47C5-85FC-2366D1A2CADA}" destId="{C3A732C0-ED3E-4AC6-BA73-CF9BED8C2317}" srcOrd="9" destOrd="0" presId="urn:microsoft.com/office/officeart/2005/8/layout/radial4"/>
    <dgm:cxn modelId="{8E9BB214-B283-48B4-910F-B1BFD69BB269}" type="presParOf" srcId="{E646E237-BD99-47C5-85FC-2366D1A2CADA}" destId="{E7F05E07-83D6-4EB4-B847-48535A72C0ED}" srcOrd="10" destOrd="0" presId="urn:microsoft.com/office/officeart/2005/8/layout/radial4"/>
    <dgm:cxn modelId="{AA4FE099-8F2F-4BD3-9DBE-6CEB1FBB3871}" type="presParOf" srcId="{E646E237-BD99-47C5-85FC-2366D1A2CADA}" destId="{401A93D0-1ADC-4A17-BACD-A621ECC68B05}" srcOrd="11" destOrd="0" presId="urn:microsoft.com/office/officeart/2005/8/layout/radial4"/>
    <dgm:cxn modelId="{3460D8C6-8F1D-4865-A0DD-9147AED078D8}" type="presParOf" srcId="{E646E237-BD99-47C5-85FC-2366D1A2CADA}" destId="{A2B7C34C-6038-480E-A1DF-6BACE15B777A}" srcOrd="12" destOrd="0" presId="urn:microsoft.com/office/officeart/2005/8/layout/radial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C6A295-C8C6-44CA-B29B-7838CCDB860C}" type="doc">
      <dgm:prSet loTypeId="urn:microsoft.com/office/officeart/2005/8/layout/vProcess5" loCatId="process" qsTypeId="urn:microsoft.com/office/officeart/2005/8/quickstyle/simple3" qsCatId="simple" csTypeId="urn:microsoft.com/office/officeart/2005/8/colors/accent2_2" csCatId="accent2" phldr="1"/>
      <dgm:spPr/>
      <dgm:t>
        <a:bodyPr/>
        <a:lstStyle/>
        <a:p>
          <a:endParaRPr lang="ro-RO"/>
        </a:p>
      </dgm:t>
    </dgm:pt>
    <dgm:pt modelId="{F9429283-A60C-4147-9BB6-716A3ECD8269}">
      <dgm:prSet phldrT="[Text]" custT="1"/>
      <dgm:spPr/>
      <dgm:t>
        <a:bodyPr/>
        <a:lstStyle/>
        <a:p>
          <a:r>
            <a:rPr lang="ro-RO" sz="1800" dirty="0" smtClean="0">
              <a:latin typeface="Times New Roman" pitchFamily="18" charset="0"/>
              <a:cs typeface="Times New Roman" pitchFamily="18" charset="0"/>
            </a:rPr>
            <a:t>Cunoașterea surselor de informare și dezvoltarea capacității de evaluare și selecție</a:t>
          </a:r>
          <a:endParaRPr lang="ro-RO" sz="1800" dirty="0">
            <a:latin typeface="Times New Roman" pitchFamily="18" charset="0"/>
            <a:cs typeface="Times New Roman" pitchFamily="18" charset="0"/>
          </a:endParaRPr>
        </a:p>
      </dgm:t>
    </dgm:pt>
    <dgm:pt modelId="{602F3FBB-F085-4C9F-8DB8-E6BBAD812403}" type="parTrans" cxnId="{BD68DEE9-EBEB-4A8D-8E5B-C5B2250B957D}">
      <dgm:prSet/>
      <dgm:spPr/>
      <dgm:t>
        <a:bodyPr/>
        <a:lstStyle/>
        <a:p>
          <a:endParaRPr lang="ro-RO"/>
        </a:p>
      </dgm:t>
    </dgm:pt>
    <dgm:pt modelId="{C4379247-FDFB-4FE9-B1F6-72EB99671806}" type="sibTrans" cxnId="{BD68DEE9-EBEB-4A8D-8E5B-C5B2250B957D}">
      <dgm:prSet/>
      <dgm:spPr/>
      <dgm:t>
        <a:bodyPr/>
        <a:lstStyle/>
        <a:p>
          <a:endParaRPr lang="ro-RO" dirty="0"/>
        </a:p>
      </dgm:t>
    </dgm:pt>
    <dgm:pt modelId="{5F076975-4925-4E1C-B0FD-8F9A554AC66F}">
      <dgm:prSet phldrT="[Text]" custT="1"/>
      <dgm:spPr/>
      <dgm:t>
        <a:bodyPr/>
        <a:lstStyle/>
        <a:p>
          <a:r>
            <a:rPr lang="ro-RO" sz="1800" dirty="0" smtClean="0">
              <a:latin typeface="Times New Roman" pitchFamily="18" charset="0"/>
              <a:cs typeface="Times New Roman" pitchFamily="18" charset="0"/>
            </a:rPr>
            <a:t>Acumularea de cunoștințe variate în domeniul informatic  pentru a putea administra un server, o rețea de calculatoare, un site sau o bază de date</a:t>
          </a:r>
          <a:endParaRPr lang="ro-RO" sz="1800" dirty="0">
            <a:latin typeface="Times New Roman" pitchFamily="18" charset="0"/>
            <a:cs typeface="Times New Roman" pitchFamily="18" charset="0"/>
          </a:endParaRPr>
        </a:p>
      </dgm:t>
    </dgm:pt>
    <dgm:pt modelId="{AFF2EF02-C561-4C71-BFF4-8538C52690C3}" type="parTrans" cxnId="{5A245210-2276-4A52-BD64-09F8BA2D8DDF}">
      <dgm:prSet/>
      <dgm:spPr/>
      <dgm:t>
        <a:bodyPr/>
        <a:lstStyle/>
        <a:p>
          <a:endParaRPr lang="ro-RO"/>
        </a:p>
      </dgm:t>
    </dgm:pt>
    <dgm:pt modelId="{7CC1247B-0226-4E3B-B291-65BA42593047}" type="sibTrans" cxnId="{5A245210-2276-4A52-BD64-09F8BA2D8DDF}">
      <dgm:prSet/>
      <dgm:spPr/>
      <dgm:t>
        <a:bodyPr/>
        <a:lstStyle/>
        <a:p>
          <a:endParaRPr lang="ro-RO" dirty="0"/>
        </a:p>
      </dgm:t>
    </dgm:pt>
    <dgm:pt modelId="{769B13F0-3905-4EB8-8F77-ABB28084ABC2}">
      <dgm:prSet phldrT="[Text]"/>
      <dgm:spPr/>
      <dgm:t>
        <a:bodyPr/>
        <a:lstStyle/>
        <a:p>
          <a:r>
            <a:rPr lang="ro-RO" dirty="0" smtClean="0">
              <a:latin typeface="Times New Roman" pitchFamily="18" charset="0"/>
              <a:cs typeface="Times New Roman" pitchFamily="18" charset="0"/>
            </a:rPr>
            <a:t>Aptitudini și cunoștințe tehnice de manageriat al activităților, planificare și marketing</a:t>
          </a:r>
          <a:endParaRPr lang="ro-RO" dirty="0">
            <a:latin typeface="Times New Roman" pitchFamily="18" charset="0"/>
            <a:cs typeface="Times New Roman" pitchFamily="18" charset="0"/>
          </a:endParaRPr>
        </a:p>
      </dgm:t>
    </dgm:pt>
    <dgm:pt modelId="{9BF93A0D-A6E2-4DD9-9B2A-D70FF0ECC289}" type="parTrans" cxnId="{5E21323B-8F0B-479C-A7C1-606E1CE98AAC}">
      <dgm:prSet/>
      <dgm:spPr/>
      <dgm:t>
        <a:bodyPr/>
        <a:lstStyle/>
        <a:p>
          <a:endParaRPr lang="ro-RO"/>
        </a:p>
      </dgm:t>
    </dgm:pt>
    <dgm:pt modelId="{EB3CB003-5DC1-47C8-8C44-63B4D91206FC}" type="sibTrans" cxnId="{5E21323B-8F0B-479C-A7C1-606E1CE98AAC}">
      <dgm:prSet/>
      <dgm:spPr/>
      <dgm:t>
        <a:bodyPr/>
        <a:lstStyle/>
        <a:p>
          <a:endParaRPr lang="ro-RO"/>
        </a:p>
      </dgm:t>
    </dgm:pt>
    <dgm:pt modelId="{CB30040B-0D76-40E6-B9D6-D17EFF50EEE7}">
      <dgm:prSet/>
      <dgm:spPr/>
      <dgm:t>
        <a:bodyPr/>
        <a:lstStyle/>
        <a:p>
          <a:r>
            <a:rPr lang="ro-RO" dirty="0" smtClean="0">
              <a:latin typeface="Times New Roman" pitchFamily="18" charset="0"/>
              <a:cs typeface="Times New Roman" pitchFamily="18" charset="0"/>
            </a:rPr>
            <a:t>Aptitudinea de a colabora prin partajarea resurselor bibliografice, a descrierilor din cataloagele automatizate</a:t>
          </a:r>
          <a:endParaRPr lang="ro-RO" dirty="0"/>
        </a:p>
      </dgm:t>
    </dgm:pt>
    <dgm:pt modelId="{ACA7128A-94D8-4043-99E8-123B7FA10354}" type="parTrans" cxnId="{721D204D-50BF-49DC-A540-1EBEEBF5BDEF}">
      <dgm:prSet/>
      <dgm:spPr/>
      <dgm:t>
        <a:bodyPr/>
        <a:lstStyle/>
        <a:p>
          <a:endParaRPr lang="ro-RO"/>
        </a:p>
      </dgm:t>
    </dgm:pt>
    <dgm:pt modelId="{D6C03293-8C56-4974-BADA-19C0EBF4FAD0}" type="sibTrans" cxnId="{721D204D-50BF-49DC-A540-1EBEEBF5BDEF}">
      <dgm:prSet/>
      <dgm:spPr/>
      <dgm:t>
        <a:bodyPr/>
        <a:lstStyle/>
        <a:p>
          <a:endParaRPr lang="ro-RO" dirty="0"/>
        </a:p>
      </dgm:t>
    </dgm:pt>
    <dgm:pt modelId="{5F2CB2E8-A7EF-4DA3-B948-256A0059DB1B}" type="pres">
      <dgm:prSet presAssocID="{01C6A295-C8C6-44CA-B29B-7838CCDB860C}" presName="outerComposite" presStyleCnt="0">
        <dgm:presLayoutVars>
          <dgm:chMax val="5"/>
          <dgm:dir/>
          <dgm:resizeHandles val="exact"/>
        </dgm:presLayoutVars>
      </dgm:prSet>
      <dgm:spPr/>
      <dgm:t>
        <a:bodyPr/>
        <a:lstStyle/>
        <a:p>
          <a:endParaRPr lang="ro-RO"/>
        </a:p>
      </dgm:t>
    </dgm:pt>
    <dgm:pt modelId="{1E598193-1292-4AA2-A50A-7F12837CAE5A}" type="pres">
      <dgm:prSet presAssocID="{01C6A295-C8C6-44CA-B29B-7838CCDB860C}" presName="dummyMaxCanvas" presStyleCnt="0">
        <dgm:presLayoutVars/>
      </dgm:prSet>
      <dgm:spPr/>
    </dgm:pt>
    <dgm:pt modelId="{B2927645-7F33-432A-BD0C-15216E0A6CD5}" type="pres">
      <dgm:prSet presAssocID="{01C6A295-C8C6-44CA-B29B-7838CCDB860C}" presName="FourNodes_1" presStyleLbl="node1" presStyleIdx="0" presStyleCnt="4">
        <dgm:presLayoutVars>
          <dgm:bulletEnabled val="1"/>
        </dgm:presLayoutVars>
      </dgm:prSet>
      <dgm:spPr/>
      <dgm:t>
        <a:bodyPr/>
        <a:lstStyle/>
        <a:p>
          <a:endParaRPr lang="ro-RO"/>
        </a:p>
      </dgm:t>
    </dgm:pt>
    <dgm:pt modelId="{A96522CF-8C27-4A81-8AFD-B8B590C1CA97}" type="pres">
      <dgm:prSet presAssocID="{01C6A295-C8C6-44CA-B29B-7838CCDB860C}" presName="FourNodes_2" presStyleLbl="node1" presStyleIdx="1" presStyleCnt="4">
        <dgm:presLayoutVars>
          <dgm:bulletEnabled val="1"/>
        </dgm:presLayoutVars>
      </dgm:prSet>
      <dgm:spPr/>
      <dgm:t>
        <a:bodyPr/>
        <a:lstStyle/>
        <a:p>
          <a:endParaRPr lang="ro-RO"/>
        </a:p>
      </dgm:t>
    </dgm:pt>
    <dgm:pt modelId="{0D5E4283-F12C-4907-A97A-D7E317005DC6}" type="pres">
      <dgm:prSet presAssocID="{01C6A295-C8C6-44CA-B29B-7838CCDB860C}" presName="FourNodes_3" presStyleLbl="node1" presStyleIdx="2" presStyleCnt="4" custLinFactNeighborX="-1000" custLinFactNeighborY="2273">
        <dgm:presLayoutVars>
          <dgm:bulletEnabled val="1"/>
        </dgm:presLayoutVars>
      </dgm:prSet>
      <dgm:spPr/>
      <dgm:t>
        <a:bodyPr/>
        <a:lstStyle/>
        <a:p>
          <a:endParaRPr lang="ro-RO"/>
        </a:p>
      </dgm:t>
    </dgm:pt>
    <dgm:pt modelId="{973E0814-3ACA-4C35-98A0-A897E2A54468}" type="pres">
      <dgm:prSet presAssocID="{01C6A295-C8C6-44CA-B29B-7838CCDB860C}" presName="FourNodes_4" presStyleLbl="node1" presStyleIdx="3" presStyleCnt="4">
        <dgm:presLayoutVars>
          <dgm:bulletEnabled val="1"/>
        </dgm:presLayoutVars>
      </dgm:prSet>
      <dgm:spPr/>
      <dgm:t>
        <a:bodyPr/>
        <a:lstStyle/>
        <a:p>
          <a:endParaRPr lang="ro-RO"/>
        </a:p>
      </dgm:t>
    </dgm:pt>
    <dgm:pt modelId="{90848567-DC63-4A66-A3AB-658A1B6ED429}" type="pres">
      <dgm:prSet presAssocID="{01C6A295-C8C6-44CA-B29B-7838CCDB860C}" presName="FourConn_1-2" presStyleLbl="fgAccFollowNode1" presStyleIdx="0" presStyleCnt="3">
        <dgm:presLayoutVars>
          <dgm:bulletEnabled val="1"/>
        </dgm:presLayoutVars>
      </dgm:prSet>
      <dgm:spPr/>
      <dgm:t>
        <a:bodyPr/>
        <a:lstStyle/>
        <a:p>
          <a:endParaRPr lang="ro-RO"/>
        </a:p>
      </dgm:t>
    </dgm:pt>
    <dgm:pt modelId="{D222F1F4-28A2-4EF2-A282-C78A88475E74}" type="pres">
      <dgm:prSet presAssocID="{01C6A295-C8C6-44CA-B29B-7838CCDB860C}" presName="FourConn_2-3" presStyleLbl="fgAccFollowNode1" presStyleIdx="1" presStyleCnt="3">
        <dgm:presLayoutVars>
          <dgm:bulletEnabled val="1"/>
        </dgm:presLayoutVars>
      </dgm:prSet>
      <dgm:spPr/>
      <dgm:t>
        <a:bodyPr/>
        <a:lstStyle/>
        <a:p>
          <a:endParaRPr lang="ro-RO"/>
        </a:p>
      </dgm:t>
    </dgm:pt>
    <dgm:pt modelId="{6C269804-0E6B-4FAC-BA34-38BA917327C8}" type="pres">
      <dgm:prSet presAssocID="{01C6A295-C8C6-44CA-B29B-7838CCDB860C}" presName="FourConn_3-4" presStyleLbl="fgAccFollowNode1" presStyleIdx="2" presStyleCnt="3">
        <dgm:presLayoutVars>
          <dgm:bulletEnabled val="1"/>
        </dgm:presLayoutVars>
      </dgm:prSet>
      <dgm:spPr/>
      <dgm:t>
        <a:bodyPr/>
        <a:lstStyle/>
        <a:p>
          <a:endParaRPr lang="ro-RO"/>
        </a:p>
      </dgm:t>
    </dgm:pt>
    <dgm:pt modelId="{25A3AA79-3B51-4708-9540-7D581E24EF63}" type="pres">
      <dgm:prSet presAssocID="{01C6A295-C8C6-44CA-B29B-7838CCDB860C}" presName="FourNodes_1_text" presStyleLbl="node1" presStyleIdx="3" presStyleCnt="4">
        <dgm:presLayoutVars>
          <dgm:bulletEnabled val="1"/>
        </dgm:presLayoutVars>
      </dgm:prSet>
      <dgm:spPr/>
      <dgm:t>
        <a:bodyPr/>
        <a:lstStyle/>
        <a:p>
          <a:endParaRPr lang="ro-RO"/>
        </a:p>
      </dgm:t>
    </dgm:pt>
    <dgm:pt modelId="{9E368A93-E71C-424C-A5DF-86EC43DA1C22}" type="pres">
      <dgm:prSet presAssocID="{01C6A295-C8C6-44CA-B29B-7838CCDB860C}" presName="FourNodes_2_text" presStyleLbl="node1" presStyleIdx="3" presStyleCnt="4">
        <dgm:presLayoutVars>
          <dgm:bulletEnabled val="1"/>
        </dgm:presLayoutVars>
      </dgm:prSet>
      <dgm:spPr/>
      <dgm:t>
        <a:bodyPr/>
        <a:lstStyle/>
        <a:p>
          <a:endParaRPr lang="ro-RO"/>
        </a:p>
      </dgm:t>
    </dgm:pt>
    <dgm:pt modelId="{2B068411-31FD-4822-BC99-418058B1C137}" type="pres">
      <dgm:prSet presAssocID="{01C6A295-C8C6-44CA-B29B-7838CCDB860C}" presName="FourNodes_3_text" presStyleLbl="node1" presStyleIdx="3" presStyleCnt="4">
        <dgm:presLayoutVars>
          <dgm:bulletEnabled val="1"/>
        </dgm:presLayoutVars>
      </dgm:prSet>
      <dgm:spPr/>
      <dgm:t>
        <a:bodyPr/>
        <a:lstStyle/>
        <a:p>
          <a:endParaRPr lang="ro-RO"/>
        </a:p>
      </dgm:t>
    </dgm:pt>
    <dgm:pt modelId="{1964AC3A-9F68-4AAF-8CF9-739B56F2109F}" type="pres">
      <dgm:prSet presAssocID="{01C6A295-C8C6-44CA-B29B-7838CCDB860C}" presName="FourNodes_4_text" presStyleLbl="node1" presStyleIdx="3" presStyleCnt="4">
        <dgm:presLayoutVars>
          <dgm:bulletEnabled val="1"/>
        </dgm:presLayoutVars>
      </dgm:prSet>
      <dgm:spPr/>
      <dgm:t>
        <a:bodyPr/>
        <a:lstStyle/>
        <a:p>
          <a:endParaRPr lang="ro-RO"/>
        </a:p>
      </dgm:t>
    </dgm:pt>
  </dgm:ptLst>
  <dgm:cxnLst>
    <dgm:cxn modelId="{71CA05D0-7D00-4FD0-8100-5B34203F678E}" type="presOf" srcId="{C4379247-FDFB-4FE9-B1F6-72EB99671806}" destId="{90848567-DC63-4A66-A3AB-658A1B6ED429}" srcOrd="0" destOrd="0" presId="urn:microsoft.com/office/officeart/2005/8/layout/vProcess5"/>
    <dgm:cxn modelId="{029E5016-0F27-4EF6-9310-E9045A1C7D17}" type="presOf" srcId="{769B13F0-3905-4EB8-8F77-ABB28084ABC2}" destId="{973E0814-3ACA-4C35-98A0-A897E2A54468}" srcOrd="0" destOrd="0" presId="urn:microsoft.com/office/officeart/2005/8/layout/vProcess5"/>
    <dgm:cxn modelId="{BD68DEE9-EBEB-4A8D-8E5B-C5B2250B957D}" srcId="{01C6A295-C8C6-44CA-B29B-7838CCDB860C}" destId="{F9429283-A60C-4147-9BB6-716A3ECD8269}" srcOrd="0" destOrd="0" parTransId="{602F3FBB-F085-4C9F-8DB8-E6BBAD812403}" sibTransId="{C4379247-FDFB-4FE9-B1F6-72EB99671806}"/>
    <dgm:cxn modelId="{5A245210-2276-4A52-BD64-09F8BA2D8DDF}" srcId="{01C6A295-C8C6-44CA-B29B-7838CCDB860C}" destId="{5F076975-4925-4E1C-B0FD-8F9A554AC66F}" srcOrd="1" destOrd="0" parTransId="{AFF2EF02-C561-4C71-BFF4-8538C52690C3}" sibTransId="{7CC1247B-0226-4E3B-B291-65BA42593047}"/>
    <dgm:cxn modelId="{734765E8-AABA-4F13-8D5D-85023C768057}" type="presOf" srcId="{D6C03293-8C56-4974-BADA-19C0EBF4FAD0}" destId="{6C269804-0E6B-4FAC-BA34-38BA917327C8}" srcOrd="0" destOrd="0" presId="urn:microsoft.com/office/officeart/2005/8/layout/vProcess5"/>
    <dgm:cxn modelId="{02180739-63C8-407F-9764-99786BA368EE}" type="presOf" srcId="{01C6A295-C8C6-44CA-B29B-7838CCDB860C}" destId="{5F2CB2E8-A7EF-4DA3-B948-256A0059DB1B}" srcOrd="0" destOrd="0" presId="urn:microsoft.com/office/officeart/2005/8/layout/vProcess5"/>
    <dgm:cxn modelId="{34EA65C7-53AF-45C7-8EE4-E1B1CA184D93}" type="presOf" srcId="{F9429283-A60C-4147-9BB6-716A3ECD8269}" destId="{B2927645-7F33-432A-BD0C-15216E0A6CD5}" srcOrd="0" destOrd="0" presId="urn:microsoft.com/office/officeart/2005/8/layout/vProcess5"/>
    <dgm:cxn modelId="{02108E04-C5B3-4596-A032-4538DF0909C4}" type="presOf" srcId="{F9429283-A60C-4147-9BB6-716A3ECD8269}" destId="{25A3AA79-3B51-4708-9540-7D581E24EF63}" srcOrd="1" destOrd="0" presId="urn:microsoft.com/office/officeart/2005/8/layout/vProcess5"/>
    <dgm:cxn modelId="{A0742396-D79E-40D0-8249-DEE266D8C372}" type="presOf" srcId="{5F076975-4925-4E1C-B0FD-8F9A554AC66F}" destId="{9E368A93-E71C-424C-A5DF-86EC43DA1C22}" srcOrd="1" destOrd="0" presId="urn:microsoft.com/office/officeart/2005/8/layout/vProcess5"/>
    <dgm:cxn modelId="{9C7A1955-7101-4FD1-A993-57C19CD8812C}" type="presOf" srcId="{5F076975-4925-4E1C-B0FD-8F9A554AC66F}" destId="{A96522CF-8C27-4A81-8AFD-B8B590C1CA97}" srcOrd="0" destOrd="0" presId="urn:microsoft.com/office/officeart/2005/8/layout/vProcess5"/>
    <dgm:cxn modelId="{F89AA9A6-B4AE-49F9-A781-004E9E410807}" type="presOf" srcId="{CB30040B-0D76-40E6-B9D6-D17EFF50EEE7}" destId="{0D5E4283-F12C-4907-A97A-D7E317005DC6}" srcOrd="0" destOrd="0" presId="urn:microsoft.com/office/officeart/2005/8/layout/vProcess5"/>
    <dgm:cxn modelId="{C97AE550-DC2C-41C5-8C8E-9F58BC0A2C63}" type="presOf" srcId="{7CC1247B-0226-4E3B-B291-65BA42593047}" destId="{D222F1F4-28A2-4EF2-A282-C78A88475E74}" srcOrd="0" destOrd="0" presId="urn:microsoft.com/office/officeart/2005/8/layout/vProcess5"/>
    <dgm:cxn modelId="{5E21323B-8F0B-479C-A7C1-606E1CE98AAC}" srcId="{01C6A295-C8C6-44CA-B29B-7838CCDB860C}" destId="{769B13F0-3905-4EB8-8F77-ABB28084ABC2}" srcOrd="3" destOrd="0" parTransId="{9BF93A0D-A6E2-4DD9-9B2A-D70FF0ECC289}" sibTransId="{EB3CB003-5DC1-47C8-8C44-63B4D91206FC}"/>
    <dgm:cxn modelId="{AEFD45FA-AFE0-4681-BB37-9DCF63A9BE14}" type="presOf" srcId="{769B13F0-3905-4EB8-8F77-ABB28084ABC2}" destId="{1964AC3A-9F68-4AAF-8CF9-739B56F2109F}" srcOrd="1" destOrd="0" presId="urn:microsoft.com/office/officeart/2005/8/layout/vProcess5"/>
    <dgm:cxn modelId="{721D204D-50BF-49DC-A540-1EBEEBF5BDEF}" srcId="{01C6A295-C8C6-44CA-B29B-7838CCDB860C}" destId="{CB30040B-0D76-40E6-B9D6-D17EFF50EEE7}" srcOrd="2" destOrd="0" parTransId="{ACA7128A-94D8-4043-99E8-123B7FA10354}" sibTransId="{D6C03293-8C56-4974-BADA-19C0EBF4FAD0}"/>
    <dgm:cxn modelId="{CF70492F-75BF-4707-AD7C-834604A2433B}" type="presOf" srcId="{CB30040B-0D76-40E6-B9D6-D17EFF50EEE7}" destId="{2B068411-31FD-4822-BC99-418058B1C137}" srcOrd="1" destOrd="0" presId="urn:microsoft.com/office/officeart/2005/8/layout/vProcess5"/>
    <dgm:cxn modelId="{24CA4422-B207-4139-9BA6-575E1E6EDB95}" type="presParOf" srcId="{5F2CB2E8-A7EF-4DA3-B948-256A0059DB1B}" destId="{1E598193-1292-4AA2-A50A-7F12837CAE5A}" srcOrd="0" destOrd="0" presId="urn:microsoft.com/office/officeart/2005/8/layout/vProcess5"/>
    <dgm:cxn modelId="{C06D9E55-DD13-47B7-8EC5-DBD18A0858F1}" type="presParOf" srcId="{5F2CB2E8-A7EF-4DA3-B948-256A0059DB1B}" destId="{B2927645-7F33-432A-BD0C-15216E0A6CD5}" srcOrd="1" destOrd="0" presId="urn:microsoft.com/office/officeart/2005/8/layout/vProcess5"/>
    <dgm:cxn modelId="{8231DC3A-04DB-4B96-9B76-A7638D364B7C}" type="presParOf" srcId="{5F2CB2E8-A7EF-4DA3-B948-256A0059DB1B}" destId="{A96522CF-8C27-4A81-8AFD-B8B590C1CA97}" srcOrd="2" destOrd="0" presId="urn:microsoft.com/office/officeart/2005/8/layout/vProcess5"/>
    <dgm:cxn modelId="{8D3255F1-4DAE-4C5C-9A3F-EF5CDF6EC9B7}" type="presParOf" srcId="{5F2CB2E8-A7EF-4DA3-B948-256A0059DB1B}" destId="{0D5E4283-F12C-4907-A97A-D7E317005DC6}" srcOrd="3" destOrd="0" presId="urn:microsoft.com/office/officeart/2005/8/layout/vProcess5"/>
    <dgm:cxn modelId="{0966A391-E242-4590-B78C-ADC9A414D543}" type="presParOf" srcId="{5F2CB2E8-A7EF-4DA3-B948-256A0059DB1B}" destId="{973E0814-3ACA-4C35-98A0-A897E2A54468}" srcOrd="4" destOrd="0" presId="urn:microsoft.com/office/officeart/2005/8/layout/vProcess5"/>
    <dgm:cxn modelId="{BFF168FE-9D3A-4257-862D-EAFEC997C858}" type="presParOf" srcId="{5F2CB2E8-A7EF-4DA3-B948-256A0059DB1B}" destId="{90848567-DC63-4A66-A3AB-658A1B6ED429}" srcOrd="5" destOrd="0" presId="urn:microsoft.com/office/officeart/2005/8/layout/vProcess5"/>
    <dgm:cxn modelId="{3F7318C9-A97A-4145-BA11-8762713D75CF}" type="presParOf" srcId="{5F2CB2E8-A7EF-4DA3-B948-256A0059DB1B}" destId="{D222F1F4-28A2-4EF2-A282-C78A88475E74}" srcOrd="6" destOrd="0" presId="urn:microsoft.com/office/officeart/2005/8/layout/vProcess5"/>
    <dgm:cxn modelId="{CDD325E2-AAB2-4AAB-A8B0-CF85506299A9}" type="presParOf" srcId="{5F2CB2E8-A7EF-4DA3-B948-256A0059DB1B}" destId="{6C269804-0E6B-4FAC-BA34-38BA917327C8}" srcOrd="7" destOrd="0" presId="urn:microsoft.com/office/officeart/2005/8/layout/vProcess5"/>
    <dgm:cxn modelId="{B96728DE-E657-40F6-AAE0-9B75D1706304}" type="presParOf" srcId="{5F2CB2E8-A7EF-4DA3-B948-256A0059DB1B}" destId="{25A3AA79-3B51-4708-9540-7D581E24EF63}" srcOrd="8" destOrd="0" presId="urn:microsoft.com/office/officeart/2005/8/layout/vProcess5"/>
    <dgm:cxn modelId="{AFF493AB-074D-46D1-BFA0-755B73F08144}" type="presParOf" srcId="{5F2CB2E8-A7EF-4DA3-B948-256A0059DB1B}" destId="{9E368A93-E71C-424C-A5DF-86EC43DA1C22}" srcOrd="9" destOrd="0" presId="urn:microsoft.com/office/officeart/2005/8/layout/vProcess5"/>
    <dgm:cxn modelId="{A7BBBF91-4147-4E5E-A887-ABE65D6A794B}" type="presParOf" srcId="{5F2CB2E8-A7EF-4DA3-B948-256A0059DB1B}" destId="{2B068411-31FD-4822-BC99-418058B1C137}" srcOrd="10" destOrd="0" presId="urn:microsoft.com/office/officeart/2005/8/layout/vProcess5"/>
    <dgm:cxn modelId="{497DB452-3F7B-4636-A3EE-5761957D4301}" type="presParOf" srcId="{5F2CB2E8-A7EF-4DA3-B948-256A0059DB1B}" destId="{1964AC3A-9F68-4AAF-8CF9-739B56F2109F}"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1" hangingPunct="1">
              <a:defRPr sz="1200" dirty="0">
                <a:latin typeface="Verdana" pitchFamily="34" charset="0"/>
              </a:defRPr>
            </a:lvl1pPr>
          </a:lstStyle>
          <a:p>
            <a:pPr>
              <a:defRPr/>
            </a:pPr>
            <a:endParaRPr lang="en-US"/>
          </a:p>
        </p:txBody>
      </p:sp>
      <p:sp>
        <p:nvSpPr>
          <p:cNvPr id="29901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1" hangingPunct="1">
              <a:defRPr sz="1200" dirty="0">
                <a:latin typeface="Verdana" pitchFamily="34" charset="0"/>
              </a:defRPr>
            </a:lvl1pPr>
          </a:lstStyle>
          <a:p>
            <a:pPr>
              <a:defRPr/>
            </a:pPr>
            <a:endParaRPr lang="en-US"/>
          </a:p>
        </p:txBody>
      </p:sp>
      <p:sp>
        <p:nvSpPr>
          <p:cNvPr id="29901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1" hangingPunct="1">
              <a:defRPr sz="1200" dirty="0">
                <a:latin typeface="Verdana" pitchFamily="34" charset="0"/>
              </a:defRPr>
            </a:lvl1pPr>
          </a:lstStyle>
          <a:p>
            <a:pPr>
              <a:defRPr/>
            </a:pPr>
            <a:endParaRPr lang="en-US"/>
          </a:p>
        </p:txBody>
      </p:sp>
      <p:sp>
        <p:nvSpPr>
          <p:cNvPr id="29901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1" hangingPunct="1">
              <a:defRPr sz="1200">
                <a:latin typeface="Verdana" pitchFamily="34" charset="0"/>
              </a:defRPr>
            </a:lvl1pPr>
          </a:lstStyle>
          <a:p>
            <a:pPr>
              <a:defRPr/>
            </a:pPr>
            <a:fld id="{80355C73-D7E1-4259-A1F3-9B2BEA370A2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1" hangingPunct="1">
              <a:defRPr sz="1200" dirty="0">
                <a:latin typeface="Verdana" pitchFamily="34" charset="0"/>
              </a:defRPr>
            </a:lvl1pPr>
          </a:lstStyle>
          <a:p>
            <a:pPr>
              <a:defRPr/>
            </a:pPr>
            <a:endParaRPr lang="en-US"/>
          </a:p>
        </p:txBody>
      </p:sp>
      <p:sp>
        <p:nvSpPr>
          <p:cNvPr id="29798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1" hangingPunct="1">
              <a:defRPr sz="1200" dirty="0">
                <a:latin typeface="Verdana"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29798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99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1" hangingPunct="1">
              <a:defRPr sz="1200" dirty="0">
                <a:latin typeface="Verdana" pitchFamily="34" charset="0"/>
              </a:defRPr>
            </a:lvl1pPr>
          </a:lstStyle>
          <a:p>
            <a:pPr>
              <a:defRPr/>
            </a:pPr>
            <a:endParaRPr lang="en-US"/>
          </a:p>
        </p:txBody>
      </p:sp>
      <p:sp>
        <p:nvSpPr>
          <p:cNvPr id="29799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1" hangingPunct="1">
              <a:defRPr sz="1200">
                <a:latin typeface="Verdana" pitchFamily="34" charset="0"/>
              </a:defRPr>
            </a:lvl1pPr>
          </a:lstStyle>
          <a:p>
            <a:pPr>
              <a:defRPr/>
            </a:pPr>
            <a:fld id="{1456921F-A06A-456F-927B-FCC97E5AA11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A081F73-7090-4B5D-A447-435312AA3AF1}"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stituent imagine diapozitiv 1"/>
          <p:cNvSpPr>
            <a:spLocks noGrp="1" noRot="1" noChangeAspect="1" noTextEdit="1"/>
          </p:cNvSpPr>
          <p:nvPr>
            <p:ph type="sldImg"/>
          </p:nvPr>
        </p:nvSpPr>
        <p:spPr>
          <a:ln/>
        </p:spPr>
      </p:sp>
      <p:sp>
        <p:nvSpPr>
          <p:cNvPr id="21506" name="Substituent note 2"/>
          <p:cNvSpPr>
            <a:spLocks noGrp="1"/>
          </p:cNvSpPr>
          <p:nvPr>
            <p:ph type="body" idx="1"/>
          </p:nvPr>
        </p:nvSpPr>
        <p:spPr>
          <a:noFill/>
          <a:ln/>
        </p:spPr>
        <p:txBody>
          <a:bodyPr/>
          <a:lstStyle/>
          <a:p>
            <a:pPr eaLnBrk="1" hangingPunct="1"/>
            <a:endParaRPr lang="ro-RO" smtClean="0"/>
          </a:p>
        </p:txBody>
      </p:sp>
      <p:sp>
        <p:nvSpPr>
          <p:cNvPr id="21507" name="Substituent număr diapozitiv 3"/>
          <p:cNvSpPr>
            <a:spLocks noGrp="1"/>
          </p:cNvSpPr>
          <p:nvPr>
            <p:ph type="sldNum" sz="quarter" idx="5"/>
          </p:nvPr>
        </p:nvSpPr>
        <p:spPr>
          <a:noFill/>
        </p:spPr>
        <p:txBody>
          <a:bodyPr/>
          <a:lstStyle/>
          <a:p>
            <a:fld id="{B079AA66-7D45-4DEA-8C9E-DD33921B2EDC}"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4"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pPr eaLnBrk="0" hangingPunct="0">
              <a:defRPr/>
            </a:pPr>
            <a:endParaRPr lang="ro-RO" dirty="0"/>
          </a:p>
        </p:txBody>
      </p:sp>
      <p:sp>
        <p:nvSpPr>
          <p:cNvPr id="5"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pPr eaLnBrk="0" hangingPunct="0">
              <a:defRPr/>
            </a:pPr>
            <a:endParaRPr lang="ro-RO" dirty="0"/>
          </a:p>
        </p:txBody>
      </p:sp>
      <p:sp>
        <p:nvSpPr>
          <p:cNvPr id="6"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pPr eaLnBrk="0" hangingPunct="0">
              <a:defRPr/>
            </a:pPr>
            <a:endParaRPr lang="ro-RO" dirty="0"/>
          </a:p>
        </p:txBody>
      </p:sp>
      <p:sp>
        <p:nvSpPr>
          <p:cNvPr id="7"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a:defRPr/>
            </a:pPr>
            <a:endParaRPr lang="ro-RO" sz="2400" dirty="0">
              <a:latin typeface="Times New Roman" pitchFamily="18" charset="0"/>
            </a:endParaRPr>
          </a:p>
        </p:txBody>
      </p:sp>
      <p:sp>
        <p:nvSpPr>
          <p:cNvPr id="8"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a:defRPr/>
            </a:pPr>
            <a:endParaRPr lang="ro-RO" dirty="0"/>
          </a:p>
        </p:txBody>
      </p:sp>
      <p:sp>
        <p:nvSpPr>
          <p:cNvPr id="9" name="AutoShape 12"/>
          <p:cNvSpPr>
            <a:spLocks noChangeArrowheads="1"/>
          </p:cNvSpPr>
          <p:nvPr userDrawn="1"/>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pPr eaLnBrk="0" hangingPunct="0">
              <a:defRPr/>
            </a:pPr>
            <a:endParaRPr lang="ro-RO" dirty="0"/>
          </a:p>
        </p:txBody>
      </p:sp>
      <p:sp>
        <p:nvSpPr>
          <p:cNvPr id="10" name="AutoShape 13"/>
          <p:cNvSpPr>
            <a:spLocks noChangeArrowheads="1"/>
          </p:cNvSpPr>
          <p:nvPr userDrawn="1"/>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pPr eaLnBrk="0" hangingPunct="0">
              <a:defRPr/>
            </a:pPr>
            <a:endParaRPr lang="ro-RO" dirty="0"/>
          </a:p>
        </p:txBody>
      </p:sp>
      <p:sp>
        <p:nvSpPr>
          <p:cNvPr id="11" name="Line 14"/>
          <p:cNvSpPr>
            <a:spLocks noChangeShapeType="1"/>
          </p:cNvSpPr>
          <p:nvPr userDrawn="1"/>
        </p:nvSpPr>
        <p:spPr bwMode="auto">
          <a:xfrm>
            <a:off x="1447800" y="2514600"/>
            <a:ext cx="6934200" cy="0"/>
          </a:xfrm>
          <a:prstGeom prst="line">
            <a:avLst/>
          </a:prstGeom>
          <a:noFill/>
          <a:ln w="12700">
            <a:solidFill>
              <a:schemeClr val="hlink"/>
            </a:solidFill>
            <a:round/>
            <a:headEnd/>
            <a:tailEnd/>
          </a:ln>
          <a:effectLst/>
        </p:spPr>
        <p:txBody>
          <a:bodyPr/>
          <a:lstStyle/>
          <a:p>
            <a:pPr eaLnBrk="0" hangingPunct="0">
              <a:defRPr/>
            </a:pPr>
            <a:endParaRPr lang="ro-RO" dirty="0"/>
          </a:p>
        </p:txBody>
      </p:sp>
      <p:sp>
        <p:nvSpPr>
          <p:cNvPr id="12" name="AutoShape 15"/>
          <p:cNvSpPr>
            <a:spLocks noChangeArrowheads="1"/>
          </p:cNvSpPr>
          <p:nvPr userDrawn="1"/>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a:defRPr/>
            </a:pPr>
            <a:endParaRPr lang="ro-RO" sz="2400" dirty="0">
              <a:latin typeface="Times New Roman" pitchFamily="18" charset="0"/>
            </a:endParaRPr>
          </a:p>
        </p:txBody>
      </p:sp>
      <p:sp>
        <p:nvSpPr>
          <p:cNvPr id="13" name="AutoShape 16"/>
          <p:cNvSpPr>
            <a:spLocks noChangeArrowheads="1"/>
          </p:cNvSpPr>
          <p:nvPr userDrawn="1"/>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a:defRPr/>
            </a:pPr>
            <a:endParaRPr lang="ro-RO" dirty="0"/>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ro-RO" smtClean="0"/>
              <a:t>Faceți clic pentru a edita stilul de titlu Coordonator</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ro-RO" smtClean="0"/>
              <a:t>Faceți clic pentru editarea stilului de subtitlu al coordonatorului</a:t>
            </a:r>
            <a:endParaRPr lang="en-US"/>
          </a:p>
        </p:txBody>
      </p:sp>
      <p:sp>
        <p:nvSpPr>
          <p:cNvPr id="14" name="Rectangle 9"/>
          <p:cNvSpPr>
            <a:spLocks noGrp="1" noChangeArrowheads="1"/>
          </p:cNvSpPr>
          <p:nvPr>
            <p:ph type="dt" sz="half" idx="10"/>
          </p:nvPr>
        </p:nvSpPr>
        <p:spPr/>
        <p:txBody>
          <a:bodyPr/>
          <a:lstStyle>
            <a:lvl1pPr>
              <a:defRPr dirty="0"/>
            </a:lvl1pPr>
          </a:lstStyle>
          <a:p>
            <a:pPr>
              <a:defRPr/>
            </a:pPr>
            <a:endParaRPr lang="en-US"/>
          </a:p>
        </p:txBody>
      </p:sp>
      <p:sp>
        <p:nvSpPr>
          <p:cNvPr id="15" name="Rectangle 10"/>
          <p:cNvSpPr>
            <a:spLocks noGrp="1" noChangeArrowheads="1"/>
          </p:cNvSpPr>
          <p:nvPr>
            <p:ph type="ftr" sz="quarter" idx="11"/>
          </p:nvPr>
        </p:nvSpPr>
        <p:spPr/>
        <p:txBody>
          <a:bodyPr/>
          <a:lstStyle>
            <a:lvl1pPr>
              <a:defRPr dirty="0"/>
            </a:lvl1pPr>
          </a:lstStyle>
          <a:p>
            <a:pPr>
              <a:defRPr/>
            </a:pPr>
            <a:endParaRPr lang="en-US"/>
          </a:p>
        </p:txBody>
      </p:sp>
      <p:sp>
        <p:nvSpPr>
          <p:cNvPr id="16" name="Rectangle 11"/>
          <p:cNvSpPr>
            <a:spLocks noGrp="1" noChangeArrowheads="1"/>
          </p:cNvSpPr>
          <p:nvPr>
            <p:ph type="sldNum" sz="quarter" idx="12"/>
          </p:nvPr>
        </p:nvSpPr>
        <p:spPr/>
        <p:txBody>
          <a:bodyPr/>
          <a:lstStyle>
            <a:lvl1pPr>
              <a:defRPr/>
            </a:lvl1pPr>
          </a:lstStyle>
          <a:p>
            <a:pPr>
              <a:defRPr/>
            </a:pPr>
            <a:fld id="{4E0D2170-EDA7-4A52-8C3B-0D8CD4F4EC38}"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18DEE31-3BA4-4C47-A28A-25A5987E3CCA}"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856413" y="301625"/>
            <a:ext cx="1827212" cy="5640388"/>
          </a:xfrm>
        </p:spPr>
        <p:txBody>
          <a:bodyPr vert="eaVert"/>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a:xfrm>
            <a:off x="1370013" y="301625"/>
            <a:ext cx="5334000" cy="5640388"/>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332A5FD-0BEC-40D7-999D-89A1E472E3AB}"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384C037-34EE-4641-BA78-D4AE10DB90CE}"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o-RO" smtClean="0"/>
              <a:t>Faceți clic pentru a edita stilurile de text Coordonator</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0BE0E12-EB7C-4C30-8517-4D6886BC2BC8}"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2A49420-AAD4-4D1E-8291-2B977DBFD5CF}"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p:spPr>
        <p:txBody>
          <a:bodyPr/>
          <a:lstStyle>
            <a:lvl1pPr>
              <a:defRPr/>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5D4AAB67-3B1F-4480-AC01-7D6EEE105F26}"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C05183FA-912B-4AED-AA27-5F0906C2B98A}"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CDFA381B-92C2-49D5-BF81-E2F56FAED70F}"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lstStyle>
            <a:lvl1pPr algn="l">
              <a:defRPr sz="2000" b="1"/>
            </a:lvl1pPr>
          </a:lstStyle>
          <a:p>
            <a:r>
              <a:rPr lang="ro-RO" smtClean="0"/>
              <a:t>Faceți clic pentru a edita stilul de titlu Coordonator</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64C2C4A-87AD-4ED0-8FBA-7223926FE1C5}"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lstStyle>
            <a:lvl1pPr algn="l">
              <a:defRPr sz="2000" b="1"/>
            </a:lvl1pPr>
          </a:lstStyle>
          <a:p>
            <a:r>
              <a:rPr lang="ro-RO" smtClean="0"/>
              <a:t>Faceți clic pentru a edita stilul de titlu Coordonator</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o-RO" noProof="0" dirty="0" smtClean="0"/>
              <a:t>Faceți clic pe pictogramă pentru a adăuga o imagine</a:t>
            </a:r>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2445275-75ED-489A-8670-746547C3F84A}"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pPr eaLnBrk="0" hangingPunct="0">
                <a:defRPr/>
              </a:pPr>
              <a:endParaRPr lang="ro-RO" dirty="0"/>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pPr eaLnBrk="0" hangingPunct="0">
                <a:defRPr/>
              </a:pPr>
              <a:endParaRPr lang="ro-RO" dirty="0"/>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pPr eaLnBrk="0" hangingPunct="0">
              <a:defRPr/>
            </a:pPr>
            <a:endParaRPr lang="ro-RO" dirty="0"/>
          </a:p>
        </p:txBody>
      </p:sp>
      <p:sp>
        <p:nvSpPr>
          <p:cNvPr id="1028"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o-RO" smtClean="0"/>
              <a:t>Faceți clic pentru a edita stilul de titlu Coordonator</a:t>
            </a:r>
            <a:endParaRPr lang="en-US" smtClean="0"/>
          </a:p>
        </p:txBody>
      </p:sp>
      <p:sp>
        <p:nvSpPr>
          <p:cNvPr id="1029"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smtClean="0"/>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mn-lt"/>
              </a:defRPr>
            </a:lvl1pPr>
          </a:lstStyle>
          <a:p>
            <a:pPr>
              <a:defRPr/>
            </a:pPr>
            <a:endParaRPr lang="en-US"/>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dirty="0">
                <a:latin typeface="+mn-lt"/>
              </a:defRPr>
            </a:lvl1pPr>
          </a:lstStyle>
          <a:p>
            <a:pPr>
              <a:defRPr/>
            </a:pPr>
            <a:endParaRPr lang="en-US"/>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FD041ADC-A967-4746-AEB2-077265842EE0}" type="slidenum">
              <a:rPr lang="en-US"/>
              <a:pPr>
                <a:defRPr/>
              </a:pPr>
              <a:t>‹#›</a:t>
            </a:fld>
            <a:endParaRPr lang="en-US" dirty="0"/>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a:defRPr/>
            </a:pPr>
            <a:endParaRPr lang="ro-RO" sz="2400" dirty="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a:defRPr/>
            </a:pPr>
            <a:endParaRPr lang="ro-RO" dirty="0"/>
          </a:p>
        </p:txBody>
      </p:sp>
      <p:grpSp>
        <p:nvGrpSpPr>
          <p:cNvPr id="1035"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pPr eaLnBrk="0" hangingPunct="0">
                <a:defRPr/>
              </a:pPr>
              <a:endParaRPr lang="ro-RO" dirty="0"/>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pPr eaLnBrk="0" hangingPunct="0">
                <a:defRPr/>
              </a:pPr>
              <a:endParaRPr lang="ro-RO" dirty="0"/>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pPr eaLnBrk="0" hangingPunct="0">
              <a:defRPr/>
            </a:pPr>
            <a:endParaRPr lang="ro-RO" dirty="0"/>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a:defRPr/>
            </a:pPr>
            <a:endParaRPr lang="ro-RO" sz="2400" dirty="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a:defRPr/>
            </a:pPr>
            <a:endParaRPr lang="ro-RO" dirty="0"/>
          </a:p>
        </p:txBody>
      </p:sp>
    </p:spTree>
  </p:cSld>
  <p:clrMap bg1="lt1" tx1="dk1" bg2="lt2" tx2="dk2" accent1="accent1" accent2="accent2" accent3="accent3" accent4="accent4" accent5="accent5" accent6="accent6" hlink="hlink" folHlink="folHlink"/>
  <p:sldLayoutIdLst>
    <p:sldLayoutId id="2147483752"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fade/>
  </p:transition>
  <p:txStyles>
    <p:titleStyle>
      <a:lvl1pPr algn="l" rtl="0" eaLnBrk="0" fontAlgn="base" hangingPunct="0">
        <a:spcBef>
          <a:spcPct val="0"/>
        </a:spcBef>
        <a:spcAft>
          <a:spcPct val="0"/>
        </a:spcAft>
        <a:defRPr sz="3600">
          <a:solidFill>
            <a:schemeClr val="hlink"/>
          </a:solidFill>
          <a:latin typeface="+mj-lt"/>
          <a:ea typeface="+mj-ea"/>
          <a:cs typeface="+mj-cs"/>
        </a:defRPr>
      </a:lvl1pPr>
      <a:lvl2pPr algn="l" rtl="0" eaLnBrk="0" fontAlgn="base" hangingPunct="0">
        <a:spcBef>
          <a:spcPct val="0"/>
        </a:spcBef>
        <a:spcAft>
          <a:spcPct val="0"/>
        </a:spcAft>
        <a:defRPr sz="3600">
          <a:solidFill>
            <a:schemeClr val="hlink"/>
          </a:solidFill>
          <a:latin typeface="Georgia" pitchFamily="18" charset="0"/>
        </a:defRPr>
      </a:lvl2pPr>
      <a:lvl3pPr algn="l" rtl="0" eaLnBrk="0" fontAlgn="base" hangingPunct="0">
        <a:spcBef>
          <a:spcPct val="0"/>
        </a:spcBef>
        <a:spcAft>
          <a:spcPct val="0"/>
        </a:spcAft>
        <a:defRPr sz="3600">
          <a:solidFill>
            <a:schemeClr val="hlink"/>
          </a:solidFill>
          <a:latin typeface="Georgia" pitchFamily="18" charset="0"/>
        </a:defRPr>
      </a:lvl3pPr>
      <a:lvl4pPr algn="l" rtl="0" eaLnBrk="0" fontAlgn="base" hangingPunct="0">
        <a:spcBef>
          <a:spcPct val="0"/>
        </a:spcBef>
        <a:spcAft>
          <a:spcPct val="0"/>
        </a:spcAft>
        <a:defRPr sz="3600">
          <a:solidFill>
            <a:schemeClr val="hlink"/>
          </a:solidFill>
          <a:latin typeface="Georgia" pitchFamily="18" charset="0"/>
        </a:defRPr>
      </a:lvl4pPr>
      <a:lvl5pPr algn="l" rtl="0" eaLnBrk="0" fontAlgn="base" hangingPunct="0">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0" fontAlgn="base" hangingPunct="0">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0" fontAlgn="base" hangingPunct="0">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gif"/><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443038" y="985838"/>
            <a:ext cx="7015162" cy="1757362"/>
          </a:xfrm>
        </p:spPr>
        <p:txBody>
          <a:bodyPr/>
          <a:lstStyle/>
          <a:p>
            <a:pPr algn="ctr" eaLnBrk="1" hangingPunct="1"/>
            <a:r>
              <a:rPr lang="en-US" sz="3200" b="1" smtClean="0">
                <a:solidFill>
                  <a:srgbClr val="FF0000"/>
                </a:solidFill>
              </a:rPr>
              <a:t>DEZVOLTAREA </a:t>
            </a:r>
            <a:r>
              <a:rPr lang="ro-RO" sz="3200" b="1" smtClean="0">
                <a:solidFill>
                  <a:srgbClr val="FF0000"/>
                </a:solidFill>
              </a:rPr>
              <a:t/>
            </a:r>
            <a:br>
              <a:rPr lang="ro-RO" sz="3200" b="1" smtClean="0">
                <a:solidFill>
                  <a:srgbClr val="FF0000"/>
                </a:solidFill>
              </a:rPr>
            </a:br>
            <a:r>
              <a:rPr lang="ro-RO" sz="3200" b="1" smtClean="0">
                <a:solidFill>
                  <a:srgbClr val="FF0000"/>
                </a:solidFill>
              </a:rPr>
              <a:t> SERVICIILOR DE BIBLIOTECĂ</a:t>
            </a:r>
            <a:r>
              <a:rPr lang="en-US" sz="3200" b="1" smtClean="0">
                <a:solidFill>
                  <a:srgbClr val="FF0000"/>
                </a:solidFill>
              </a:rPr>
              <a:t/>
            </a:r>
            <a:br>
              <a:rPr lang="en-US" sz="3200" b="1" smtClean="0">
                <a:solidFill>
                  <a:srgbClr val="FF0000"/>
                </a:solidFill>
              </a:rPr>
            </a:br>
            <a:endParaRPr lang="en-US" sz="3200" b="1" smtClean="0">
              <a:solidFill>
                <a:srgbClr val="FF0000"/>
              </a:solidFill>
            </a:endParaRPr>
          </a:p>
        </p:txBody>
      </p:sp>
      <p:pic>
        <p:nvPicPr>
          <p:cNvPr id="15362" name="Picture 10" descr="http://t0.gstatic.com/images?q=tbn:5-EgGmJb02p3yM:http://www.linwoodlibrary.org/wp-content/uploads/2010/12/multi-media-clip-art.gif&amp;t=1"/>
          <p:cNvPicPr>
            <a:picLocks noChangeAspect="1" noChangeArrowheads="1"/>
          </p:cNvPicPr>
          <p:nvPr/>
        </p:nvPicPr>
        <p:blipFill>
          <a:blip r:embed="rId3"/>
          <a:srcRect/>
          <a:stretch>
            <a:fillRect/>
          </a:stretch>
        </p:blipFill>
        <p:spPr bwMode="auto">
          <a:xfrm>
            <a:off x="3048000" y="2590800"/>
            <a:ext cx="3654425" cy="3543300"/>
          </a:xfrm>
          <a:prstGeom prst="rect">
            <a:avLst/>
          </a:prstGeom>
          <a:noFill/>
          <a:ln w="9525">
            <a:noFill/>
            <a:miter lim="800000"/>
            <a:headEnd/>
            <a:tailEnd/>
          </a:ln>
        </p:spPr>
      </p:pic>
      <p:pic>
        <p:nvPicPr>
          <p:cNvPr id="15363" name="Picture 2" descr="C:\Program Files\Microsoft Office\MEDIA\CAGCAT10\j0205582.wmf"/>
          <p:cNvPicPr>
            <a:picLocks noChangeAspect="1" noChangeArrowheads="1"/>
          </p:cNvPicPr>
          <p:nvPr/>
        </p:nvPicPr>
        <p:blipFill>
          <a:blip r:embed="rId4"/>
          <a:srcRect/>
          <a:stretch>
            <a:fillRect/>
          </a:stretch>
        </p:blipFill>
        <p:spPr bwMode="auto">
          <a:xfrm>
            <a:off x="3581400" y="3124200"/>
            <a:ext cx="2325688"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u 5"/>
          <p:cNvSpPr>
            <a:spLocks noGrp="1"/>
          </p:cNvSpPr>
          <p:nvPr>
            <p:ph type="title"/>
          </p:nvPr>
        </p:nvSpPr>
        <p:spPr/>
        <p:txBody>
          <a:bodyPr/>
          <a:lstStyle/>
          <a:p>
            <a:pPr eaLnBrk="1" hangingPunct="1"/>
            <a:r>
              <a:rPr lang="ro-RO" smtClean="0"/>
              <a:t>Zonarea spaţiului </a:t>
            </a:r>
          </a:p>
        </p:txBody>
      </p:sp>
      <p:sp>
        <p:nvSpPr>
          <p:cNvPr id="4" name="Dreptunghi 3"/>
          <p:cNvSpPr/>
          <p:nvPr/>
        </p:nvSpPr>
        <p:spPr bwMode="auto">
          <a:xfrm>
            <a:off x="1524000" y="1600200"/>
            <a:ext cx="6934200" cy="4419600"/>
          </a:xfrm>
          <a:prstGeom prst="rect">
            <a:avLst/>
          </a:prstGeom>
          <a:ln w="3175">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ro-RO" sz="1000" dirty="0">
              <a:solidFill>
                <a:schemeClr val="tx1"/>
              </a:solidFill>
              <a:latin typeface="Arial" charset="0"/>
            </a:endParaRPr>
          </a:p>
        </p:txBody>
      </p:sp>
      <p:sp>
        <p:nvSpPr>
          <p:cNvPr id="5" name="Dreptunghi 4"/>
          <p:cNvSpPr/>
          <p:nvPr/>
        </p:nvSpPr>
        <p:spPr bwMode="auto">
          <a:xfrm>
            <a:off x="2743200" y="1752600"/>
            <a:ext cx="5486400" cy="1524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6" name="Dreptunghi 5"/>
          <p:cNvSpPr/>
          <p:nvPr/>
        </p:nvSpPr>
        <p:spPr bwMode="auto">
          <a:xfrm>
            <a:off x="2743200" y="5791200"/>
            <a:ext cx="5486400" cy="1524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ln>
                <a:solidFill>
                  <a:sysClr val="windowText" lastClr="000000"/>
                </a:solidFill>
              </a:ln>
              <a:solidFill>
                <a:schemeClr val="tx1"/>
              </a:solidFill>
              <a:latin typeface="Arial" charset="0"/>
            </a:endParaRPr>
          </a:p>
        </p:txBody>
      </p:sp>
      <p:sp>
        <p:nvSpPr>
          <p:cNvPr id="8" name="Dreptunghi 7"/>
          <p:cNvSpPr/>
          <p:nvPr/>
        </p:nvSpPr>
        <p:spPr bwMode="auto">
          <a:xfrm>
            <a:off x="8077200" y="2286000"/>
            <a:ext cx="152400" cy="26670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9" name="Dreptunghi 8"/>
          <p:cNvSpPr/>
          <p:nvPr/>
        </p:nvSpPr>
        <p:spPr bwMode="auto">
          <a:xfrm>
            <a:off x="5715000" y="2133600"/>
            <a:ext cx="152400" cy="5334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11" name="Dreptunghi 10"/>
          <p:cNvSpPr/>
          <p:nvPr/>
        </p:nvSpPr>
        <p:spPr bwMode="auto">
          <a:xfrm>
            <a:off x="3886200" y="2209800"/>
            <a:ext cx="152400" cy="5334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12" name="Dreptunghi 11"/>
          <p:cNvSpPr/>
          <p:nvPr/>
        </p:nvSpPr>
        <p:spPr bwMode="auto">
          <a:xfrm>
            <a:off x="2743200" y="2209800"/>
            <a:ext cx="152400" cy="5334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13" name="Dreptunghi 12"/>
          <p:cNvSpPr/>
          <p:nvPr/>
        </p:nvSpPr>
        <p:spPr bwMode="auto">
          <a:xfrm>
            <a:off x="3962400" y="4648200"/>
            <a:ext cx="152400" cy="9906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16" name="Dreptunghi 15"/>
          <p:cNvSpPr/>
          <p:nvPr/>
        </p:nvSpPr>
        <p:spPr bwMode="auto">
          <a:xfrm>
            <a:off x="5105400" y="3276600"/>
            <a:ext cx="2438400" cy="1524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17" name="Dreptunghi 16"/>
          <p:cNvSpPr/>
          <p:nvPr/>
        </p:nvSpPr>
        <p:spPr bwMode="auto">
          <a:xfrm>
            <a:off x="5105400" y="4114800"/>
            <a:ext cx="2438400" cy="1524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18" name="Dreptunghi 17"/>
          <p:cNvSpPr/>
          <p:nvPr/>
        </p:nvSpPr>
        <p:spPr bwMode="auto">
          <a:xfrm>
            <a:off x="5334000" y="4876800"/>
            <a:ext cx="152400" cy="5334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26637" name="Dreptunghi rotunjit 18"/>
          <p:cNvSpPr>
            <a:spLocks noChangeArrowheads="1"/>
          </p:cNvSpPr>
          <p:nvPr/>
        </p:nvSpPr>
        <p:spPr bwMode="auto">
          <a:xfrm>
            <a:off x="7162800" y="2209800"/>
            <a:ext cx="381000" cy="3810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lang="ro-RO"/>
          </a:p>
        </p:txBody>
      </p:sp>
      <p:sp>
        <p:nvSpPr>
          <p:cNvPr id="20" name="Dreptunghi 19"/>
          <p:cNvSpPr/>
          <p:nvPr/>
        </p:nvSpPr>
        <p:spPr bwMode="auto">
          <a:xfrm>
            <a:off x="6477000" y="4800600"/>
            <a:ext cx="990600" cy="152400"/>
          </a:xfrm>
          <a:prstGeom prst="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ro-RO" dirty="0">
              <a:solidFill>
                <a:schemeClr val="tx1"/>
              </a:solidFill>
              <a:latin typeface="Arial" charset="0"/>
            </a:endParaRPr>
          </a:p>
        </p:txBody>
      </p:sp>
      <p:sp>
        <p:nvSpPr>
          <p:cNvPr id="26639" name="Dreptunghi rotunjit 21"/>
          <p:cNvSpPr>
            <a:spLocks noChangeArrowheads="1"/>
          </p:cNvSpPr>
          <p:nvPr/>
        </p:nvSpPr>
        <p:spPr bwMode="auto">
          <a:xfrm>
            <a:off x="7848600" y="5257800"/>
            <a:ext cx="381000" cy="3048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lang="ro-RO"/>
          </a:p>
        </p:txBody>
      </p:sp>
      <p:sp>
        <p:nvSpPr>
          <p:cNvPr id="26640" name="Dreptunghi rotunjit 22"/>
          <p:cNvSpPr>
            <a:spLocks noChangeArrowheads="1"/>
          </p:cNvSpPr>
          <p:nvPr/>
        </p:nvSpPr>
        <p:spPr bwMode="auto">
          <a:xfrm>
            <a:off x="7010400" y="5181600"/>
            <a:ext cx="381000" cy="3048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lang="ro-RO"/>
          </a:p>
        </p:txBody>
      </p:sp>
      <p:sp>
        <p:nvSpPr>
          <p:cNvPr id="26641" name="Dreptunghi rotunjit 23"/>
          <p:cNvSpPr>
            <a:spLocks noChangeArrowheads="1"/>
          </p:cNvSpPr>
          <p:nvPr/>
        </p:nvSpPr>
        <p:spPr bwMode="auto">
          <a:xfrm>
            <a:off x="5638800" y="4953000"/>
            <a:ext cx="381000" cy="3048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lang="ro-RO"/>
          </a:p>
        </p:txBody>
      </p:sp>
      <p:sp>
        <p:nvSpPr>
          <p:cNvPr id="26642" name="Dreptunghi rotunjit 24"/>
          <p:cNvSpPr>
            <a:spLocks noChangeArrowheads="1"/>
          </p:cNvSpPr>
          <p:nvPr/>
        </p:nvSpPr>
        <p:spPr bwMode="auto">
          <a:xfrm>
            <a:off x="4572000" y="4953000"/>
            <a:ext cx="381000" cy="3810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lang="ro-RO"/>
          </a:p>
        </p:txBody>
      </p:sp>
      <p:sp>
        <p:nvSpPr>
          <p:cNvPr id="26643" name="Dreptunghi rotunjit 25"/>
          <p:cNvSpPr>
            <a:spLocks noChangeArrowheads="1"/>
          </p:cNvSpPr>
          <p:nvPr/>
        </p:nvSpPr>
        <p:spPr bwMode="auto">
          <a:xfrm>
            <a:off x="2971800" y="2362200"/>
            <a:ext cx="304800" cy="2286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lang="ro-RO"/>
          </a:p>
        </p:txBody>
      </p:sp>
      <p:sp>
        <p:nvSpPr>
          <p:cNvPr id="26644" name="Dreptunghi rotunjit 26"/>
          <p:cNvSpPr>
            <a:spLocks noChangeArrowheads="1"/>
          </p:cNvSpPr>
          <p:nvPr/>
        </p:nvSpPr>
        <p:spPr bwMode="auto">
          <a:xfrm>
            <a:off x="3429000" y="2362200"/>
            <a:ext cx="304800" cy="228600"/>
          </a:xfrm>
          <a:prstGeom prst="roundRect">
            <a:avLst>
              <a:gd name="adj" fmla="val 16667"/>
            </a:avLst>
          </a:prstGeom>
          <a:solidFill>
            <a:srgbClr val="FFC000"/>
          </a:solidFill>
          <a:ln w="9525" algn="ctr">
            <a:solidFill>
              <a:schemeClr val="tx1"/>
            </a:solidFill>
            <a:round/>
            <a:headEnd/>
            <a:tailEnd/>
          </a:ln>
        </p:spPr>
        <p:txBody>
          <a:bodyPr/>
          <a:lstStyle/>
          <a:p>
            <a:pPr eaLnBrk="0" hangingPunct="0"/>
            <a:endParaRPr lang="ro-RO"/>
          </a:p>
        </p:txBody>
      </p:sp>
      <p:sp>
        <p:nvSpPr>
          <p:cNvPr id="26645" name="Hexagon 27"/>
          <p:cNvSpPr>
            <a:spLocks noChangeArrowheads="1"/>
          </p:cNvSpPr>
          <p:nvPr/>
        </p:nvSpPr>
        <p:spPr bwMode="auto">
          <a:xfrm>
            <a:off x="4267200" y="2133600"/>
            <a:ext cx="381000" cy="304800"/>
          </a:xfrm>
          <a:prstGeom prst="hexagon">
            <a:avLst>
              <a:gd name="adj" fmla="val 25000"/>
              <a:gd name="vf" fmla="val 115470"/>
            </a:avLst>
          </a:prstGeom>
          <a:solidFill>
            <a:srgbClr val="FFFF00"/>
          </a:solidFill>
          <a:ln w="9525" algn="ctr">
            <a:solidFill>
              <a:schemeClr val="tx1"/>
            </a:solidFill>
            <a:round/>
            <a:headEnd/>
            <a:tailEnd/>
          </a:ln>
        </p:spPr>
        <p:txBody>
          <a:bodyPr/>
          <a:lstStyle/>
          <a:p>
            <a:pPr eaLnBrk="0" hangingPunct="0"/>
            <a:endParaRPr lang="ro-RO"/>
          </a:p>
        </p:txBody>
      </p:sp>
      <p:sp>
        <p:nvSpPr>
          <p:cNvPr id="26646" name="Oval 28"/>
          <p:cNvSpPr>
            <a:spLocks noChangeArrowheads="1"/>
          </p:cNvSpPr>
          <p:nvPr/>
        </p:nvSpPr>
        <p:spPr bwMode="auto">
          <a:xfrm>
            <a:off x="3048000" y="4876800"/>
            <a:ext cx="533400" cy="457200"/>
          </a:xfrm>
          <a:prstGeom prst="ellipse">
            <a:avLst/>
          </a:prstGeom>
          <a:solidFill>
            <a:srgbClr val="FFFF00"/>
          </a:solidFill>
          <a:ln w="9525" algn="ctr">
            <a:solidFill>
              <a:schemeClr val="tx1"/>
            </a:solidFill>
            <a:round/>
            <a:headEnd/>
            <a:tailEnd/>
          </a:ln>
        </p:spPr>
        <p:txBody>
          <a:bodyPr/>
          <a:lstStyle/>
          <a:p>
            <a:pPr eaLnBrk="0" hangingPunct="0"/>
            <a:endParaRPr lang="ro-RO"/>
          </a:p>
        </p:txBody>
      </p:sp>
      <p:sp>
        <p:nvSpPr>
          <p:cNvPr id="33" name="Oval 32"/>
          <p:cNvSpPr/>
          <p:nvPr/>
        </p:nvSpPr>
        <p:spPr bwMode="auto">
          <a:xfrm>
            <a:off x="7010400" y="23622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34" name="Oval 33"/>
          <p:cNvSpPr/>
          <p:nvPr/>
        </p:nvSpPr>
        <p:spPr bwMode="auto">
          <a:xfrm>
            <a:off x="7543800" y="23622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35" name="Oval 34"/>
          <p:cNvSpPr/>
          <p:nvPr/>
        </p:nvSpPr>
        <p:spPr bwMode="auto">
          <a:xfrm>
            <a:off x="3048000" y="21336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36" name="Oval 35"/>
          <p:cNvSpPr/>
          <p:nvPr/>
        </p:nvSpPr>
        <p:spPr bwMode="auto">
          <a:xfrm>
            <a:off x="3048000" y="26670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37" name="Oval 36"/>
          <p:cNvSpPr/>
          <p:nvPr/>
        </p:nvSpPr>
        <p:spPr bwMode="auto">
          <a:xfrm>
            <a:off x="3505200" y="26670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38" name="Oval 37"/>
          <p:cNvSpPr/>
          <p:nvPr/>
        </p:nvSpPr>
        <p:spPr bwMode="auto">
          <a:xfrm>
            <a:off x="3505200" y="21336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40" name="Oval 39"/>
          <p:cNvSpPr/>
          <p:nvPr/>
        </p:nvSpPr>
        <p:spPr bwMode="auto">
          <a:xfrm>
            <a:off x="3200400" y="4648200"/>
            <a:ext cx="228600" cy="2286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41" name="Oval 40"/>
          <p:cNvSpPr/>
          <p:nvPr/>
        </p:nvSpPr>
        <p:spPr bwMode="auto">
          <a:xfrm>
            <a:off x="3200400" y="5334000"/>
            <a:ext cx="228600" cy="2286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42" name="Oval 41"/>
          <p:cNvSpPr/>
          <p:nvPr/>
        </p:nvSpPr>
        <p:spPr bwMode="auto">
          <a:xfrm>
            <a:off x="2819400" y="4953000"/>
            <a:ext cx="228600" cy="2286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43" name="Oval 42"/>
          <p:cNvSpPr/>
          <p:nvPr/>
        </p:nvSpPr>
        <p:spPr bwMode="auto">
          <a:xfrm>
            <a:off x="3581400" y="4953000"/>
            <a:ext cx="228600" cy="2286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44" name="Oval 43"/>
          <p:cNvSpPr/>
          <p:nvPr/>
        </p:nvSpPr>
        <p:spPr bwMode="auto">
          <a:xfrm>
            <a:off x="4419600" y="51054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45" name="Oval 44"/>
          <p:cNvSpPr/>
          <p:nvPr/>
        </p:nvSpPr>
        <p:spPr bwMode="auto">
          <a:xfrm>
            <a:off x="4953000" y="51054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46" name="Oval 45"/>
          <p:cNvSpPr/>
          <p:nvPr/>
        </p:nvSpPr>
        <p:spPr bwMode="auto">
          <a:xfrm>
            <a:off x="5562600" y="50292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47" name="Oval 46"/>
          <p:cNvSpPr/>
          <p:nvPr/>
        </p:nvSpPr>
        <p:spPr bwMode="auto">
          <a:xfrm>
            <a:off x="7162800" y="54102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48" name="Oval 47"/>
          <p:cNvSpPr/>
          <p:nvPr/>
        </p:nvSpPr>
        <p:spPr bwMode="auto">
          <a:xfrm>
            <a:off x="8153400" y="5334000"/>
            <a:ext cx="152400" cy="1524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26662" name="Schemă logică: Proces 51"/>
          <p:cNvSpPr>
            <a:spLocks noChangeArrowheads="1"/>
          </p:cNvSpPr>
          <p:nvPr/>
        </p:nvSpPr>
        <p:spPr bwMode="auto">
          <a:xfrm>
            <a:off x="3657600" y="4038600"/>
            <a:ext cx="762000" cy="152400"/>
          </a:xfrm>
          <a:prstGeom prst="flowChartProcess">
            <a:avLst/>
          </a:prstGeom>
          <a:solidFill>
            <a:srgbClr val="0070C0"/>
          </a:solidFill>
          <a:ln w="9525" algn="ctr">
            <a:solidFill>
              <a:schemeClr val="tx1"/>
            </a:solidFill>
            <a:round/>
            <a:headEnd/>
            <a:tailEnd/>
          </a:ln>
        </p:spPr>
        <p:txBody>
          <a:bodyPr/>
          <a:lstStyle/>
          <a:p>
            <a:pPr eaLnBrk="0" hangingPunct="0"/>
            <a:endParaRPr lang="ro-RO"/>
          </a:p>
        </p:txBody>
      </p:sp>
      <p:sp>
        <p:nvSpPr>
          <p:cNvPr id="26663" name="Schemă logică: Proces 52"/>
          <p:cNvSpPr>
            <a:spLocks noChangeArrowheads="1"/>
          </p:cNvSpPr>
          <p:nvPr/>
        </p:nvSpPr>
        <p:spPr bwMode="auto">
          <a:xfrm rot="5400000">
            <a:off x="4076700" y="3848100"/>
            <a:ext cx="533400" cy="152400"/>
          </a:xfrm>
          <a:prstGeom prst="flowChartProcess">
            <a:avLst/>
          </a:prstGeom>
          <a:solidFill>
            <a:srgbClr val="0070C0"/>
          </a:solidFill>
          <a:ln w="9525" algn="ctr">
            <a:solidFill>
              <a:schemeClr val="tx1"/>
            </a:solidFill>
            <a:round/>
            <a:headEnd/>
            <a:tailEnd/>
          </a:ln>
        </p:spPr>
        <p:txBody>
          <a:bodyPr/>
          <a:lstStyle/>
          <a:p>
            <a:pPr eaLnBrk="0" hangingPunct="0"/>
            <a:endParaRPr lang="ro-RO"/>
          </a:p>
        </p:txBody>
      </p:sp>
      <p:sp>
        <p:nvSpPr>
          <p:cNvPr id="26664" name="Schemă logică: Proces 48"/>
          <p:cNvSpPr>
            <a:spLocks noChangeArrowheads="1"/>
          </p:cNvSpPr>
          <p:nvPr/>
        </p:nvSpPr>
        <p:spPr bwMode="auto">
          <a:xfrm>
            <a:off x="3886200" y="3505200"/>
            <a:ext cx="533400" cy="152400"/>
          </a:xfrm>
          <a:prstGeom prst="flowChartProcess">
            <a:avLst/>
          </a:prstGeom>
          <a:solidFill>
            <a:srgbClr val="0070C0"/>
          </a:solidFill>
          <a:ln w="9525" algn="ctr">
            <a:solidFill>
              <a:schemeClr val="tx1"/>
            </a:solidFill>
            <a:round/>
            <a:headEnd/>
            <a:tailEnd/>
          </a:ln>
        </p:spPr>
        <p:txBody>
          <a:bodyPr/>
          <a:lstStyle/>
          <a:p>
            <a:pPr eaLnBrk="0" hangingPunct="0"/>
            <a:endParaRPr lang="ro-RO"/>
          </a:p>
        </p:txBody>
      </p:sp>
      <p:sp>
        <p:nvSpPr>
          <p:cNvPr id="54" name="Jumătate cadru 53"/>
          <p:cNvSpPr/>
          <p:nvPr/>
        </p:nvSpPr>
        <p:spPr bwMode="auto">
          <a:xfrm rot="18783914">
            <a:off x="3426619" y="3753644"/>
            <a:ext cx="428625" cy="385763"/>
          </a:xfrm>
          <a:prstGeom prst="halfFrame">
            <a:avLst>
              <a:gd name="adj1" fmla="val 33333"/>
              <a:gd name="adj2" fmla="val 48321"/>
            </a:avLst>
          </a:prstGeom>
          <a:solidFill>
            <a:srgbClr val="0070C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o-RO" dirty="0"/>
          </a:p>
        </p:txBody>
      </p:sp>
      <p:sp>
        <p:nvSpPr>
          <p:cNvPr id="26666" name="Oval 54"/>
          <p:cNvSpPr>
            <a:spLocks noChangeArrowheads="1"/>
          </p:cNvSpPr>
          <p:nvPr/>
        </p:nvSpPr>
        <p:spPr bwMode="auto">
          <a:xfrm>
            <a:off x="3886200" y="3733800"/>
            <a:ext cx="304800" cy="304800"/>
          </a:xfrm>
          <a:prstGeom prst="ellipse">
            <a:avLst/>
          </a:prstGeom>
          <a:solidFill>
            <a:schemeClr val="accent1"/>
          </a:solidFill>
          <a:ln w="9525" algn="ctr">
            <a:solidFill>
              <a:schemeClr val="tx1"/>
            </a:solidFill>
            <a:round/>
            <a:headEnd/>
            <a:tailEnd/>
          </a:ln>
        </p:spPr>
        <p:txBody>
          <a:bodyPr/>
          <a:lstStyle/>
          <a:p>
            <a:pPr eaLnBrk="0" hangingPunct="0"/>
            <a:r>
              <a:rPr lang="ro-RO" sz="1100" b="1"/>
              <a:t>B</a:t>
            </a:r>
          </a:p>
        </p:txBody>
      </p:sp>
      <p:cxnSp>
        <p:nvCxnSpPr>
          <p:cNvPr id="26667" name="Conector drept 56"/>
          <p:cNvCxnSpPr>
            <a:cxnSpLocks noChangeShapeType="1"/>
          </p:cNvCxnSpPr>
          <p:nvPr/>
        </p:nvCxnSpPr>
        <p:spPr bwMode="auto">
          <a:xfrm rot="5400000">
            <a:off x="1828801" y="2514600"/>
            <a:ext cx="1524000" cy="3175"/>
          </a:xfrm>
          <a:prstGeom prst="line">
            <a:avLst/>
          </a:prstGeom>
          <a:noFill/>
          <a:ln w="9525" algn="ctr">
            <a:solidFill>
              <a:schemeClr val="tx1"/>
            </a:solidFill>
            <a:round/>
            <a:headEnd/>
            <a:tailEnd/>
          </a:ln>
        </p:spPr>
      </p:cxnSp>
      <p:cxnSp>
        <p:nvCxnSpPr>
          <p:cNvPr id="26668" name="Conector drept 58"/>
          <p:cNvCxnSpPr>
            <a:cxnSpLocks noChangeShapeType="1"/>
          </p:cNvCxnSpPr>
          <p:nvPr/>
        </p:nvCxnSpPr>
        <p:spPr bwMode="auto">
          <a:xfrm rot="5400000">
            <a:off x="1828801" y="5181600"/>
            <a:ext cx="1524000" cy="3175"/>
          </a:xfrm>
          <a:prstGeom prst="line">
            <a:avLst/>
          </a:prstGeom>
          <a:noFill/>
          <a:ln w="9525" algn="ctr">
            <a:solidFill>
              <a:schemeClr val="tx1"/>
            </a:solidFill>
            <a:round/>
            <a:headEnd/>
            <a:tailEnd/>
          </a:ln>
        </p:spPr>
      </p:cxnSp>
      <p:cxnSp>
        <p:nvCxnSpPr>
          <p:cNvPr id="26669" name="Conector drept 60"/>
          <p:cNvCxnSpPr>
            <a:cxnSpLocks noChangeShapeType="1"/>
          </p:cNvCxnSpPr>
          <p:nvPr/>
        </p:nvCxnSpPr>
        <p:spPr bwMode="auto">
          <a:xfrm>
            <a:off x="2667000" y="1676400"/>
            <a:ext cx="5791200" cy="1588"/>
          </a:xfrm>
          <a:prstGeom prst="line">
            <a:avLst/>
          </a:prstGeom>
          <a:noFill/>
          <a:ln w="9525" algn="ctr">
            <a:solidFill>
              <a:schemeClr val="tx1"/>
            </a:solidFill>
            <a:round/>
            <a:headEnd/>
            <a:tailEnd/>
          </a:ln>
        </p:spPr>
      </p:cxnSp>
      <p:cxnSp>
        <p:nvCxnSpPr>
          <p:cNvPr id="26670" name="Conector drept 63"/>
          <p:cNvCxnSpPr>
            <a:cxnSpLocks noChangeShapeType="1"/>
          </p:cNvCxnSpPr>
          <p:nvPr/>
        </p:nvCxnSpPr>
        <p:spPr bwMode="auto">
          <a:xfrm rot="5400000">
            <a:off x="6324601" y="3810000"/>
            <a:ext cx="4267200" cy="3175"/>
          </a:xfrm>
          <a:prstGeom prst="line">
            <a:avLst/>
          </a:prstGeom>
          <a:noFill/>
          <a:ln w="9525" algn="ctr">
            <a:solidFill>
              <a:schemeClr val="tx1"/>
            </a:solidFill>
            <a:round/>
            <a:headEnd/>
            <a:tailEnd/>
          </a:ln>
        </p:spPr>
      </p:cxnSp>
      <p:cxnSp>
        <p:nvCxnSpPr>
          <p:cNvPr id="26671" name="Conector drept 65"/>
          <p:cNvCxnSpPr>
            <a:cxnSpLocks noChangeShapeType="1"/>
          </p:cNvCxnSpPr>
          <p:nvPr/>
        </p:nvCxnSpPr>
        <p:spPr bwMode="auto">
          <a:xfrm>
            <a:off x="2590800" y="6019800"/>
            <a:ext cx="5867400" cy="1588"/>
          </a:xfrm>
          <a:prstGeom prst="line">
            <a:avLst/>
          </a:prstGeom>
          <a:noFill/>
          <a:ln w="9525" algn="ctr">
            <a:solidFill>
              <a:schemeClr val="tx1"/>
            </a:solidFill>
            <a:round/>
            <a:headEnd/>
            <a:tailEnd/>
          </a:ln>
        </p:spPr>
      </p:cxnSp>
      <p:cxnSp>
        <p:nvCxnSpPr>
          <p:cNvPr id="26672" name="Conector drept 67"/>
          <p:cNvCxnSpPr>
            <a:cxnSpLocks noChangeShapeType="1"/>
          </p:cNvCxnSpPr>
          <p:nvPr/>
        </p:nvCxnSpPr>
        <p:spPr bwMode="auto">
          <a:xfrm rot="10800000">
            <a:off x="2590800" y="1676400"/>
            <a:ext cx="76200" cy="1588"/>
          </a:xfrm>
          <a:prstGeom prst="line">
            <a:avLst/>
          </a:prstGeom>
          <a:noFill/>
          <a:ln w="9525" algn="ctr">
            <a:solidFill>
              <a:schemeClr val="tx1"/>
            </a:solidFill>
            <a:round/>
            <a:headEnd/>
            <a:tailEnd/>
          </a:ln>
        </p:spPr>
      </p:cxnSp>
      <p:sp>
        <p:nvSpPr>
          <p:cNvPr id="26673" name="Dreptunghi rotunjit 69"/>
          <p:cNvSpPr>
            <a:spLocks noChangeArrowheads="1"/>
          </p:cNvSpPr>
          <p:nvPr/>
        </p:nvSpPr>
        <p:spPr bwMode="auto">
          <a:xfrm>
            <a:off x="1905000" y="3733800"/>
            <a:ext cx="1295400" cy="228600"/>
          </a:xfrm>
          <a:prstGeom prst="roundRect">
            <a:avLst>
              <a:gd name="adj" fmla="val 16667"/>
            </a:avLst>
          </a:prstGeom>
          <a:solidFill>
            <a:schemeClr val="bg1"/>
          </a:solidFill>
          <a:ln w="9525" algn="ctr">
            <a:noFill/>
            <a:round/>
            <a:headEnd/>
            <a:tailEnd/>
          </a:ln>
        </p:spPr>
        <p:txBody>
          <a:bodyPr/>
          <a:lstStyle/>
          <a:p>
            <a:pPr eaLnBrk="0" hangingPunct="0"/>
            <a:r>
              <a:rPr lang="ro-RO" sz="1000"/>
              <a:t>Culoar intrare </a:t>
            </a:r>
          </a:p>
        </p:txBody>
      </p:sp>
      <p:sp>
        <p:nvSpPr>
          <p:cNvPr id="26674" name="Dreptunghi rotunjit 71"/>
          <p:cNvSpPr>
            <a:spLocks noChangeArrowheads="1"/>
          </p:cNvSpPr>
          <p:nvPr/>
        </p:nvSpPr>
        <p:spPr bwMode="auto">
          <a:xfrm>
            <a:off x="5181600" y="3657600"/>
            <a:ext cx="1524000" cy="304800"/>
          </a:xfrm>
          <a:prstGeom prst="roundRect">
            <a:avLst>
              <a:gd name="adj" fmla="val 16667"/>
            </a:avLst>
          </a:prstGeom>
          <a:solidFill>
            <a:schemeClr val="bg1"/>
          </a:solidFill>
          <a:ln w="9525" algn="ctr">
            <a:noFill/>
            <a:round/>
            <a:headEnd/>
            <a:tailEnd/>
          </a:ln>
        </p:spPr>
        <p:txBody>
          <a:bodyPr/>
          <a:lstStyle/>
          <a:p>
            <a:pPr eaLnBrk="0" hangingPunct="0"/>
            <a:r>
              <a:rPr lang="ro-RO" sz="1000"/>
              <a:t>Zona pentru servicii</a:t>
            </a:r>
          </a:p>
        </p:txBody>
      </p:sp>
      <p:sp>
        <p:nvSpPr>
          <p:cNvPr id="26675" name="Dreptunghi rotunjit 72"/>
          <p:cNvSpPr>
            <a:spLocks noChangeArrowheads="1"/>
          </p:cNvSpPr>
          <p:nvPr/>
        </p:nvSpPr>
        <p:spPr bwMode="auto">
          <a:xfrm>
            <a:off x="2667000" y="4419600"/>
            <a:ext cx="1295400" cy="228600"/>
          </a:xfrm>
          <a:prstGeom prst="roundRect">
            <a:avLst>
              <a:gd name="adj" fmla="val 16667"/>
            </a:avLst>
          </a:prstGeom>
          <a:solidFill>
            <a:schemeClr val="bg1"/>
          </a:solidFill>
          <a:ln w="9525" algn="ctr">
            <a:noFill/>
            <a:round/>
            <a:headEnd/>
            <a:tailEnd/>
          </a:ln>
        </p:spPr>
        <p:txBody>
          <a:bodyPr/>
          <a:lstStyle/>
          <a:p>
            <a:pPr eaLnBrk="0" hangingPunct="0"/>
            <a:r>
              <a:rPr lang="ro-RO" sz="1000"/>
              <a:t>Zona comună </a:t>
            </a:r>
          </a:p>
        </p:txBody>
      </p:sp>
      <p:cxnSp>
        <p:nvCxnSpPr>
          <p:cNvPr id="26676" name="Conector drept 78"/>
          <p:cNvCxnSpPr>
            <a:cxnSpLocks noChangeShapeType="1"/>
          </p:cNvCxnSpPr>
          <p:nvPr/>
        </p:nvCxnSpPr>
        <p:spPr bwMode="auto">
          <a:xfrm rot="5400000" flipH="1" flipV="1">
            <a:off x="4114800" y="5029200"/>
            <a:ext cx="533400" cy="228600"/>
          </a:xfrm>
          <a:prstGeom prst="line">
            <a:avLst/>
          </a:prstGeom>
          <a:noFill/>
          <a:ln w="9525" algn="ctr">
            <a:solidFill>
              <a:schemeClr val="tx1"/>
            </a:solidFill>
            <a:round/>
            <a:headEnd/>
            <a:tailEnd/>
          </a:ln>
        </p:spPr>
      </p:cxnSp>
      <p:cxnSp>
        <p:nvCxnSpPr>
          <p:cNvPr id="26677" name="Conector drept 80"/>
          <p:cNvCxnSpPr>
            <a:cxnSpLocks noChangeShapeType="1"/>
          </p:cNvCxnSpPr>
          <p:nvPr/>
        </p:nvCxnSpPr>
        <p:spPr bwMode="auto">
          <a:xfrm rot="16200000" flipV="1">
            <a:off x="7200900" y="4686300"/>
            <a:ext cx="685800" cy="457200"/>
          </a:xfrm>
          <a:prstGeom prst="line">
            <a:avLst/>
          </a:prstGeom>
          <a:noFill/>
          <a:ln w="9525" algn="ctr">
            <a:solidFill>
              <a:schemeClr val="tx1"/>
            </a:solidFill>
            <a:round/>
            <a:headEnd/>
            <a:tailEnd/>
          </a:ln>
        </p:spPr>
      </p:cxnSp>
      <p:cxnSp>
        <p:nvCxnSpPr>
          <p:cNvPr id="26678" name="Conector drept 82"/>
          <p:cNvCxnSpPr>
            <a:cxnSpLocks noChangeShapeType="1"/>
          </p:cNvCxnSpPr>
          <p:nvPr/>
        </p:nvCxnSpPr>
        <p:spPr bwMode="auto">
          <a:xfrm rot="16200000" flipH="1">
            <a:off x="6400800" y="3200400"/>
            <a:ext cx="762000" cy="152400"/>
          </a:xfrm>
          <a:prstGeom prst="line">
            <a:avLst/>
          </a:prstGeom>
          <a:noFill/>
          <a:ln w="9525" algn="ctr">
            <a:solidFill>
              <a:schemeClr val="tx1"/>
            </a:solidFill>
            <a:round/>
            <a:headEnd/>
            <a:tailEnd/>
          </a:ln>
        </p:spPr>
      </p:cxnSp>
      <p:cxnSp>
        <p:nvCxnSpPr>
          <p:cNvPr id="26679" name="Conector drept 84"/>
          <p:cNvCxnSpPr>
            <a:cxnSpLocks noChangeShapeType="1"/>
          </p:cNvCxnSpPr>
          <p:nvPr/>
        </p:nvCxnSpPr>
        <p:spPr bwMode="auto">
          <a:xfrm flipV="1">
            <a:off x="4419600" y="2286000"/>
            <a:ext cx="533400" cy="457200"/>
          </a:xfrm>
          <a:prstGeom prst="line">
            <a:avLst/>
          </a:prstGeom>
          <a:noFill/>
          <a:ln w="9525" algn="ctr">
            <a:solidFill>
              <a:schemeClr val="tx1"/>
            </a:solidFill>
            <a:round/>
            <a:headEnd/>
            <a:tailEnd/>
          </a:ln>
        </p:spPr>
      </p:cxnSp>
      <p:sp>
        <p:nvSpPr>
          <p:cNvPr id="26680" name="CasetăText 85"/>
          <p:cNvSpPr txBox="1">
            <a:spLocks noChangeArrowheads="1"/>
          </p:cNvSpPr>
          <p:nvPr/>
        </p:nvSpPr>
        <p:spPr bwMode="auto">
          <a:xfrm>
            <a:off x="4953000" y="2133600"/>
            <a:ext cx="685800" cy="369888"/>
          </a:xfrm>
          <a:prstGeom prst="rect">
            <a:avLst/>
          </a:prstGeom>
          <a:noFill/>
          <a:ln w="9525">
            <a:noFill/>
            <a:miter lim="800000"/>
            <a:headEnd/>
            <a:tailEnd/>
          </a:ln>
        </p:spPr>
        <p:txBody>
          <a:bodyPr>
            <a:spAutoFit/>
          </a:bodyPr>
          <a:lstStyle/>
          <a:p>
            <a:pPr algn="ctr" eaLnBrk="0" hangingPunct="0"/>
            <a:r>
              <a:rPr lang="ro-RO" sz="900"/>
              <a:t>Zona ptr. copii</a:t>
            </a:r>
          </a:p>
        </p:txBody>
      </p:sp>
      <p:sp>
        <p:nvSpPr>
          <p:cNvPr id="26681" name="CasetăText 86"/>
          <p:cNvSpPr txBox="1">
            <a:spLocks noChangeArrowheads="1"/>
          </p:cNvSpPr>
          <p:nvPr/>
        </p:nvSpPr>
        <p:spPr bwMode="auto">
          <a:xfrm>
            <a:off x="6096000" y="2667000"/>
            <a:ext cx="685800" cy="369888"/>
          </a:xfrm>
          <a:prstGeom prst="rect">
            <a:avLst/>
          </a:prstGeom>
          <a:noFill/>
          <a:ln w="9525">
            <a:noFill/>
            <a:miter lim="800000"/>
            <a:headEnd/>
            <a:tailEnd/>
          </a:ln>
        </p:spPr>
        <p:txBody>
          <a:bodyPr>
            <a:spAutoFit/>
          </a:bodyPr>
          <a:lstStyle/>
          <a:p>
            <a:pPr algn="ctr" eaLnBrk="0" hangingPunct="0"/>
            <a:r>
              <a:rPr lang="ro-RO" sz="900"/>
              <a:t>Zona ptr. adulţi</a:t>
            </a:r>
          </a:p>
        </p:txBody>
      </p:sp>
      <p:sp>
        <p:nvSpPr>
          <p:cNvPr id="26682" name="CasetăText 87"/>
          <p:cNvSpPr txBox="1">
            <a:spLocks noChangeArrowheads="1"/>
          </p:cNvSpPr>
          <p:nvPr/>
        </p:nvSpPr>
        <p:spPr bwMode="auto">
          <a:xfrm>
            <a:off x="6629400" y="4343400"/>
            <a:ext cx="685800" cy="369888"/>
          </a:xfrm>
          <a:prstGeom prst="rect">
            <a:avLst/>
          </a:prstGeom>
          <a:noFill/>
          <a:ln w="9525">
            <a:noFill/>
            <a:miter lim="800000"/>
            <a:headEnd/>
            <a:tailEnd/>
          </a:ln>
        </p:spPr>
        <p:txBody>
          <a:bodyPr>
            <a:spAutoFit/>
          </a:bodyPr>
          <a:lstStyle/>
          <a:p>
            <a:pPr algn="ctr" eaLnBrk="0" hangingPunct="0"/>
            <a:r>
              <a:rPr lang="ro-RO" sz="900"/>
              <a:t>Zona ptr. tineret</a:t>
            </a:r>
          </a:p>
        </p:txBody>
      </p:sp>
      <p:sp>
        <p:nvSpPr>
          <p:cNvPr id="26683" name="CasetăText 88"/>
          <p:cNvSpPr txBox="1">
            <a:spLocks noChangeArrowheads="1"/>
          </p:cNvSpPr>
          <p:nvPr/>
        </p:nvSpPr>
        <p:spPr bwMode="auto">
          <a:xfrm>
            <a:off x="4419600" y="4419600"/>
            <a:ext cx="685800" cy="369888"/>
          </a:xfrm>
          <a:prstGeom prst="rect">
            <a:avLst/>
          </a:prstGeom>
          <a:noFill/>
          <a:ln w="9525">
            <a:noFill/>
            <a:miter lim="800000"/>
            <a:headEnd/>
            <a:tailEnd/>
          </a:ln>
        </p:spPr>
        <p:txBody>
          <a:bodyPr>
            <a:spAutoFit/>
          </a:bodyPr>
          <a:lstStyle/>
          <a:p>
            <a:pPr algn="ctr" eaLnBrk="0" hangingPunct="0"/>
            <a:r>
              <a:rPr lang="ro-RO" sz="900"/>
              <a:t>Zona ptr. periodice</a:t>
            </a:r>
          </a:p>
        </p:txBody>
      </p:sp>
      <p:cxnSp>
        <p:nvCxnSpPr>
          <p:cNvPr id="26684" name="Conector drept 90"/>
          <p:cNvCxnSpPr>
            <a:cxnSpLocks noChangeShapeType="1"/>
          </p:cNvCxnSpPr>
          <p:nvPr/>
        </p:nvCxnSpPr>
        <p:spPr bwMode="auto">
          <a:xfrm>
            <a:off x="2438400" y="1905000"/>
            <a:ext cx="533400" cy="228600"/>
          </a:xfrm>
          <a:prstGeom prst="line">
            <a:avLst/>
          </a:prstGeom>
          <a:noFill/>
          <a:ln w="9525" algn="ctr">
            <a:solidFill>
              <a:schemeClr val="tx1"/>
            </a:solidFill>
            <a:round/>
            <a:headEnd/>
            <a:tailEnd/>
          </a:ln>
        </p:spPr>
      </p:cxnSp>
      <p:sp>
        <p:nvSpPr>
          <p:cNvPr id="26685" name="CasetăText 91"/>
          <p:cNvSpPr txBox="1">
            <a:spLocks noChangeArrowheads="1"/>
          </p:cNvSpPr>
          <p:nvPr/>
        </p:nvSpPr>
        <p:spPr bwMode="auto">
          <a:xfrm>
            <a:off x="1752600" y="1752600"/>
            <a:ext cx="914400" cy="508000"/>
          </a:xfrm>
          <a:prstGeom prst="rect">
            <a:avLst/>
          </a:prstGeom>
          <a:noFill/>
          <a:ln w="9525">
            <a:noFill/>
            <a:miter lim="800000"/>
            <a:headEnd/>
            <a:tailEnd/>
          </a:ln>
        </p:spPr>
        <p:txBody>
          <a:bodyPr>
            <a:spAutoFit/>
          </a:bodyPr>
          <a:lstStyle/>
          <a:p>
            <a:pPr algn="ctr" eaLnBrk="0" hangingPunct="0"/>
            <a:r>
              <a:rPr lang="ro-RO" sz="900"/>
              <a:t>Referinţe</a:t>
            </a:r>
          </a:p>
          <a:p>
            <a:pPr algn="ctr" eaLnBrk="0" hangingPunct="0"/>
            <a:r>
              <a:rPr lang="ro-RO" sz="900"/>
              <a:t>Informaţii comunitare </a:t>
            </a:r>
          </a:p>
        </p:txBody>
      </p:sp>
      <p:sp>
        <p:nvSpPr>
          <p:cNvPr id="26686" name="Săgeată la dreapta 96"/>
          <p:cNvSpPr>
            <a:spLocks noChangeArrowheads="1"/>
          </p:cNvSpPr>
          <p:nvPr/>
        </p:nvSpPr>
        <p:spPr bwMode="auto">
          <a:xfrm>
            <a:off x="2590800" y="4191000"/>
            <a:ext cx="152400" cy="46038"/>
          </a:xfrm>
          <a:prstGeom prst="rightArrow">
            <a:avLst>
              <a:gd name="adj1" fmla="val 50000"/>
              <a:gd name="adj2" fmla="val 49655"/>
            </a:avLst>
          </a:prstGeom>
          <a:solidFill>
            <a:schemeClr val="accent1"/>
          </a:solidFill>
          <a:ln w="9525" algn="ctr">
            <a:solidFill>
              <a:schemeClr val="tx1"/>
            </a:solidFill>
            <a:round/>
            <a:headEnd/>
            <a:tailEnd/>
          </a:ln>
        </p:spPr>
        <p:txBody>
          <a:bodyPr/>
          <a:lstStyle/>
          <a:p>
            <a:pPr eaLnBrk="0" hangingPunct="0"/>
            <a:endParaRPr lang="ro-RO"/>
          </a:p>
        </p:txBody>
      </p:sp>
      <p:sp>
        <p:nvSpPr>
          <p:cNvPr id="26687" name="Săgeată la dreapta 101"/>
          <p:cNvSpPr>
            <a:spLocks noChangeArrowheads="1"/>
          </p:cNvSpPr>
          <p:nvPr/>
        </p:nvSpPr>
        <p:spPr bwMode="auto">
          <a:xfrm>
            <a:off x="3657600" y="4343400"/>
            <a:ext cx="152400" cy="46038"/>
          </a:xfrm>
          <a:prstGeom prst="rightArrow">
            <a:avLst>
              <a:gd name="adj1" fmla="val 50000"/>
              <a:gd name="adj2" fmla="val 49655"/>
            </a:avLst>
          </a:prstGeom>
          <a:solidFill>
            <a:schemeClr val="accent1"/>
          </a:solidFill>
          <a:ln w="9525" algn="ctr">
            <a:solidFill>
              <a:schemeClr val="tx1"/>
            </a:solidFill>
            <a:round/>
            <a:headEnd/>
            <a:tailEnd/>
          </a:ln>
        </p:spPr>
        <p:txBody>
          <a:bodyPr/>
          <a:lstStyle/>
          <a:p>
            <a:pPr eaLnBrk="0" hangingPunct="0"/>
            <a:endParaRPr lang="ro-RO"/>
          </a:p>
        </p:txBody>
      </p:sp>
      <p:sp>
        <p:nvSpPr>
          <p:cNvPr id="26688" name="Săgeată la dreapta 102"/>
          <p:cNvSpPr>
            <a:spLocks noChangeArrowheads="1"/>
          </p:cNvSpPr>
          <p:nvPr/>
        </p:nvSpPr>
        <p:spPr bwMode="auto">
          <a:xfrm>
            <a:off x="2895600" y="4267200"/>
            <a:ext cx="152400" cy="46038"/>
          </a:xfrm>
          <a:prstGeom prst="rightArrow">
            <a:avLst>
              <a:gd name="adj1" fmla="val 50000"/>
              <a:gd name="adj2" fmla="val 49655"/>
            </a:avLst>
          </a:prstGeom>
          <a:solidFill>
            <a:schemeClr val="accent1"/>
          </a:solidFill>
          <a:ln w="9525" algn="ctr">
            <a:solidFill>
              <a:schemeClr val="tx1"/>
            </a:solidFill>
            <a:round/>
            <a:headEnd/>
            <a:tailEnd/>
          </a:ln>
        </p:spPr>
        <p:txBody>
          <a:bodyPr/>
          <a:lstStyle/>
          <a:p>
            <a:pPr eaLnBrk="0" hangingPunct="0"/>
            <a:endParaRPr lang="ro-RO"/>
          </a:p>
        </p:txBody>
      </p:sp>
      <p:sp>
        <p:nvSpPr>
          <p:cNvPr id="26689" name="Săgeată la dreapta 103"/>
          <p:cNvSpPr>
            <a:spLocks noChangeArrowheads="1"/>
          </p:cNvSpPr>
          <p:nvPr/>
        </p:nvSpPr>
        <p:spPr bwMode="auto">
          <a:xfrm>
            <a:off x="3276600" y="4343400"/>
            <a:ext cx="152400" cy="46038"/>
          </a:xfrm>
          <a:prstGeom prst="rightArrow">
            <a:avLst>
              <a:gd name="adj1" fmla="val 50000"/>
              <a:gd name="adj2" fmla="val 49655"/>
            </a:avLst>
          </a:prstGeom>
          <a:solidFill>
            <a:schemeClr val="accent1"/>
          </a:solidFill>
          <a:ln w="9525" algn="ctr">
            <a:solidFill>
              <a:schemeClr val="tx1"/>
            </a:solidFill>
            <a:round/>
            <a:headEnd/>
            <a:tailEnd/>
          </a:ln>
        </p:spPr>
        <p:txBody>
          <a:bodyPr/>
          <a:lstStyle/>
          <a:p>
            <a:pPr eaLnBrk="0" hangingPunct="0"/>
            <a:endParaRPr lang="ro-RO"/>
          </a:p>
        </p:txBody>
      </p:sp>
      <p:sp>
        <p:nvSpPr>
          <p:cNvPr id="26690" name="Săgeată la dreapta 104"/>
          <p:cNvSpPr>
            <a:spLocks noChangeArrowheads="1"/>
          </p:cNvSpPr>
          <p:nvPr/>
        </p:nvSpPr>
        <p:spPr bwMode="auto">
          <a:xfrm>
            <a:off x="4038600" y="4343400"/>
            <a:ext cx="152400" cy="46038"/>
          </a:xfrm>
          <a:prstGeom prst="rightArrow">
            <a:avLst>
              <a:gd name="adj1" fmla="val 50000"/>
              <a:gd name="adj2" fmla="val 49655"/>
            </a:avLst>
          </a:prstGeom>
          <a:solidFill>
            <a:schemeClr val="accent1"/>
          </a:solidFill>
          <a:ln w="9525" algn="ctr">
            <a:solidFill>
              <a:schemeClr val="tx1"/>
            </a:solidFill>
            <a:round/>
            <a:headEnd/>
            <a:tailEnd/>
          </a:ln>
        </p:spPr>
        <p:txBody>
          <a:bodyPr/>
          <a:lstStyle/>
          <a:p>
            <a:pPr eaLnBrk="0" hangingPunct="0"/>
            <a:endParaRPr lang="ro-RO"/>
          </a:p>
        </p:txBody>
      </p:sp>
      <p:sp>
        <p:nvSpPr>
          <p:cNvPr id="26691" name="Săgeată la dreapta 105"/>
          <p:cNvSpPr>
            <a:spLocks noChangeArrowheads="1"/>
          </p:cNvSpPr>
          <p:nvPr/>
        </p:nvSpPr>
        <p:spPr bwMode="auto">
          <a:xfrm>
            <a:off x="4343400" y="4343400"/>
            <a:ext cx="152400" cy="46038"/>
          </a:xfrm>
          <a:prstGeom prst="rightArrow">
            <a:avLst>
              <a:gd name="adj1" fmla="val 50000"/>
              <a:gd name="adj2" fmla="val 49655"/>
            </a:avLst>
          </a:prstGeom>
          <a:solidFill>
            <a:schemeClr val="accent1"/>
          </a:solidFill>
          <a:ln w="9525" algn="ctr">
            <a:solidFill>
              <a:schemeClr val="tx1"/>
            </a:solidFill>
            <a:round/>
            <a:headEnd/>
            <a:tailEnd/>
          </a:ln>
        </p:spPr>
        <p:txBody>
          <a:bodyPr/>
          <a:lstStyle/>
          <a:p>
            <a:pPr eaLnBrk="0" hangingPunct="0"/>
            <a:endParaRPr lang="ro-RO"/>
          </a:p>
        </p:txBody>
      </p:sp>
      <p:cxnSp>
        <p:nvCxnSpPr>
          <p:cNvPr id="26692" name="Conector drept cu săgeată 107"/>
          <p:cNvCxnSpPr>
            <a:cxnSpLocks noChangeShapeType="1"/>
            <a:stCxn id="26691" idx="0"/>
          </p:cNvCxnSpPr>
          <p:nvPr/>
        </p:nvCxnSpPr>
        <p:spPr bwMode="auto">
          <a:xfrm rot="5400000" flipH="1" flipV="1">
            <a:off x="4103688" y="3417887"/>
            <a:ext cx="1295400" cy="555625"/>
          </a:xfrm>
          <a:prstGeom prst="straightConnector1">
            <a:avLst/>
          </a:prstGeom>
          <a:noFill/>
          <a:ln w="9525" algn="ctr">
            <a:solidFill>
              <a:schemeClr val="tx1"/>
            </a:solidFill>
            <a:round/>
            <a:headEnd/>
            <a:tailEnd type="arrow" w="med" len="med"/>
          </a:ln>
        </p:spPr>
      </p:cxnSp>
      <p:cxnSp>
        <p:nvCxnSpPr>
          <p:cNvPr id="26693" name="Conector drept cu săgeată 110"/>
          <p:cNvCxnSpPr>
            <a:cxnSpLocks noChangeShapeType="1"/>
            <a:stCxn id="26691" idx="0"/>
          </p:cNvCxnSpPr>
          <p:nvPr/>
        </p:nvCxnSpPr>
        <p:spPr bwMode="auto">
          <a:xfrm rot="16200000" flipH="1">
            <a:off x="5170488" y="3646487"/>
            <a:ext cx="228600" cy="1622425"/>
          </a:xfrm>
          <a:prstGeom prst="straightConnector1">
            <a:avLst/>
          </a:prstGeom>
          <a:noFill/>
          <a:ln w="9525" algn="ctr">
            <a:solidFill>
              <a:schemeClr val="tx1"/>
            </a:solidFill>
            <a:round/>
            <a:headEnd/>
            <a:tailEnd type="arrow" w="med" len="med"/>
          </a:ln>
        </p:spPr>
      </p:cxnSp>
      <p:cxnSp>
        <p:nvCxnSpPr>
          <p:cNvPr id="26694" name="Conector drept cu săgeată 112"/>
          <p:cNvCxnSpPr>
            <a:cxnSpLocks noChangeShapeType="1"/>
          </p:cNvCxnSpPr>
          <p:nvPr/>
        </p:nvCxnSpPr>
        <p:spPr bwMode="auto">
          <a:xfrm flipV="1">
            <a:off x="4495800" y="3200400"/>
            <a:ext cx="2438400" cy="1143000"/>
          </a:xfrm>
          <a:prstGeom prst="straightConnector1">
            <a:avLst/>
          </a:prstGeom>
          <a:noFill/>
          <a:ln w="9525" algn="ctr">
            <a:solidFill>
              <a:schemeClr val="tx1"/>
            </a:solidFill>
            <a:round/>
            <a:headEnd/>
            <a:tailEnd type="arrow" w="med" len="med"/>
          </a:ln>
        </p:spPr>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u 1"/>
          <p:cNvSpPr>
            <a:spLocks noGrp="1"/>
          </p:cNvSpPr>
          <p:nvPr>
            <p:ph type="title"/>
          </p:nvPr>
        </p:nvSpPr>
        <p:spPr/>
        <p:txBody>
          <a:bodyPr/>
          <a:lstStyle/>
          <a:p>
            <a:pPr eaLnBrk="1" hangingPunct="1"/>
            <a:r>
              <a:rPr lang="ro-RO" smtClean="0"/>
              <a:t>Mobilierul de bibliotecă</a:t>
            </a:r>
          </a:p>
        </p:txBody>
      </p:sp>
      <p:sp>
        <p:nvSpPr>
          <p:cNvPr id="27650" name="Substituent conținut 2"/>
          <p:cNvSpPr>
            <a:spLocks noGrp="1"/>
          </p:cNvSpPr>
          <p:nvPr>
            <p:ph idx="1"/>
          </p:nvPr>
        </p:nvSpPr>
        <p:spPr/>
        <p:txBody>
          <a:bodyPr/>
          <a:lstStyle/>
          <a:p>
            <a:pPr eaLnBrk="1" hangingPunct="1"/>
            <a:r>
              <a:rPr lang="ro-RO" sz="1800" smtClean="0">
                <a:latin typeface="Times New Roman" pitchFamily="18" charset="0"/>
                <a:cs typeface="Times New Roman" pitchFamily="18" charset="0"/>
              </a:rPr>
              <a:t>Biblioteca modernă este un spaţiu deschis, fără compartimentări, un loc unde publicul se deplasează lejer şi fără restricţii.</a:t>
            </a:r>
          </a:p>
          <a:p>
            <a:pPr eaLnBrk="1" hangingPunct="1"/>
            <a:r>
              <a:rPr lang="ro-RO" sz="1800" smtClean="0">
                <a:latin typeface="Times New Roman" pitchFamily="18" charset="0"/>
                <a:cs typeface="Times New Roman" pitchFamily="18" charset="0"/>
              </a:rPr>
              <a:t>În bibliotecile moderne organizarea spaţiului imită intimitatea confortului căminului (,,biblioteca a treia casă</a:t>
            </a:r>
            <a:r>
              <a:rPr lang="en-US" sz="1800" smtClean="0">
                <a:latin typeface="Times New Roman" pitchFamily="18" charset="0"/>
                <a:cs typeface="Times New Roman" pitchFamily="18" charset="0"/>
              </a:rPr>
              <a:t>”</a:t>
            </a:r>
            <a:r>
              <a:rPr lang="ro-RO" sz="1800" smtClean="0">
                <a:latin typeface="Times New Roman" pitchFamily="18" charset="0"/>
                <a:cs typeface="Times New Roman" pitchFamily="18" charset="0"/>
              </a:rPr>
              <a:t>)</a:t>
            </a:r>
            <a:r>
              <a:rPr lang="en-US" sz="1800" smtClean="0">
                <a:latin typeface="Times New Roman" pitchFamily="18" charset="0"/>
                <a:cs typeface="Times New Roman" pitchFamily="18" charset="0"/>
              </a:rPr>
              <a:t>. </a:t>
            </a:r>
            <a:r>
              <a:rPr lang="ro-RO" sz="1800" smtClean="0">
                <a:latin typeface="Times New Roman" pitchFamily="18" charset="0"/>
                <a:cs typeface="Times New Roman" pitchFamily="18" charset="0"/>
              </a:rPr>
              <a:t>Scaunele, canapelele şi fotoliile ar trebui să fie replici a celor întâlnite în casele utilizatorilor deoarece acestea vor prelungi timpul petrecut în bibliotecă şi spaţiul primitor îi va face să revină în acelaşi loc cu plăcere.</a:t>
            </a:r>
          </a:p>
          <a:p>
            <a:pPr eaLnBrk="1" hangingPunct="1"/>
            <a:r>
              <a:rPr lang="ro-RO" sz="1800" smtClean="0">
                <a:latin typeface="Times New Roman" pitchFamily="18" charset="0"/>
                <a:cs typeface="Times New Roman" pitchFamily="18" charset="0"/>
              </a:rPr>
              <a:t>Mobilierul specific zonei de copii trebuie să fie colorat şi la dimensiunile celor mici.</a:t>
            </a:r>
          </a:p>
          <a:p>
            <a:pPr eaLnBrk="1" hangingPunct="1"/>
            <a:r>
              <a:rPr lang="ro-RO" sz="1800" smtClean="0">
                <a:latin typeface="Times New Roman" pitchFamily="18" charset="0"/>
                <a:cs typeface="Times New Roman" pitchFamily="18" charset="0"/>
              </a:rPr>
              <a:t>Zona pentru tineri trebuie să reflecte interesele acestora, trebuie să fie atrăgătoare şi îmbietoare, cu spaţii unde aceştia se pot reuni în grupuri de discuţii, pentru a-şi face temele, pentru a asculta muzică sau pentru a </a:t>
            </a:r>
            <a:r>
              <a:rPr lang="ro-RO" sz="1800" b="1" smtClean="0">
                <a:solidFill>
                  <a:srgbClr val="FF0000"/>
                </a:solidFill>
                <a:latin typeface="Times New Roman" pitchFamily="18" charset="0"/>
                <a:cs typeface="Times New Roman" pitchFamily="18" charset="0"/>
              </a:rPr>
              <a:t>SOCIALIZA</a:t>
            </a:r>
            <a:r>
              <a:rPr lang="ro-RO" sz="1800" smtClean="0">
                <a:latin typeface="Times New Roman" pitchFamily="18" charset="0"/>
                <a:cs typeface="Times New Roman" pitchFamily="18" charset="0"/>
              </a:rPr>
              <a: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u 1"/>
          <p:cNvSpPr>
            <a:spLocks noGrp="1"/>
          </p:cNvSpPr>
          <p:nvPr>
            <p:ph type="title"/>
          </p:nvPr>
        </p:nvSpPr>
        <p:spPr/>
        <p:txBody>
          <a:bodyPr/>
          <a:lstStyle/>
          <a:p>
            <a:pPr eaLnBrk="1" hangingPunct="1"/>
            <a:r>
              <a:rPr lang="ro-RO" smtClean="0"/>
              <a:t>Mobilier zonă pentru copii</a:t>
            </a:r>
          </a:p>
        </p:txBody>
      </p:sp>
      <p:pic>
        <p:nvPicPr>
          <p:cNvPr id="5" name="Substituent conținut 4" descr="DSC00101[2].jpg"/>
          <p:cNvPicPr>
            <a:picLocks noGrp="1" noChangeAspect="1"/>
          </p:cNvPicPr>
          <p:nvPr>
            <p:ph sz="half" idx="1"/>
          </p:nvPr>
        </p:nvPicPr>
        <p:blipFill>
          <a:blip r:embed="rId2"/>
          <a:stretch>
            <a:fillRect/>
          </a:stretch>
        </p:blipFill>
        <p:spPr>
          <a:xfrm>
            <a:off x="1752600" y="1752600"/>
            <a:ext cx="5994400" cy="4495800"/>
          </a:xfrm>
          <a:prstGeom prst="round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descr="tunnelfor-web.jpg"/>
          <p:cNvPicPr>
            <a:picLocks noChangeAspect="1"/>
          </p:cNvPicPr>
          <p:nvPr/>
        </p:nvPicPr>
        <p:blipFill>
          <a:blip r:embed="rId2"/>
          <a:stretch>
            <a:fillRect/>
          </a:stretch>
        </p:blipFill>
        <p:spPr>
          <a:xfrm>
            <a:off x="4724400" y="3429000"/>
            <a:ext cx="3962400" cy="2971800"/>
          </a:xfrm>
          <a:prstGeom prst="round2DiagRect">
            <a:avLst/>
          </a:prstGeom>
        </p:spPr>
      </p:pic>
      <p:pic>
        <p:nvPicPr>
          <p:cNvPr id="3" name="Imagine 2" descr="dunedinseascape[1].jpg"/>
          <p:cNvPicPr>
            <a:picLocks noChangeAspect="1"/>
          </p:cNvPicPr>
          <p:nvPr/>
        </p:nvPicPr>
        <p:blipFill>
          <a:blip r:embed="rId3"/>
          <a:stretch>
            <a:fillRect/>
          </a:stretch>
        </p:blipFill>
        <p:spPr>
          <a:xfrm>
            <a:off x="609600" y="381000"/>
            <a:ext cx="4232781" cy="2819400"/>
          </a:xfrm>
          <a:prstGeom prst="round2DiagRect">
            <a:avLst/>
          </a:prstGeom>
        </p:spPr>
      </p:pic>
      <p:pic>
        <p:nvPicPr>
          <p:cNvPr id="4" name="Substituent imagine 4" descr="DSC00100[1].jpg"/>
          <p:cNvPicPr>
            <a:picLocks noChangeAspect="1"/>
          </p:cNvPicPr>
          <p:nvPr/>
        </p:nvPicPr>
        <p:blipFill>
          <a:blip r:embed="rId4"/>
          <a:srcRect/>
          <a:stretch>
            <a:fillRect/>
          </a:stretch>
        </p:blipFill>
        <p:spPr>
          <a:xfrm>
            <a:off x="609600" y="3352800"/>
            <a:ext cx="3962400" cy="2971800"/>
          </a:xfrm>
          <a:prstGeom prst="roundRect">
            <a:avLst/>
          </a:prstGeom>
        </p:spPr>
      </p:pic>
      <p:pic>
        <p:nvPicPr>
          <p:cNvPr id="5" name="Imagine 4" descr="DSC00096[1].jpg"/>
          <p:cNvPicPr>
            <a:picLocks noChangeAspect="1"/>
          </p:cNvPicPr>
          <p:nvPr/>
        </p:nvPicPr>
        <p:blipFill>
          <a:blip r:embed="rId5"/>
          <a:stretch>
            <a:fillRect/>
          </a:stretch>
        </p:blipFill>
        <p:spPr>
          <a:xfrm>
            <a:off x="5029200" y="457200"/>
            <a:ext cx="3759200" cy="2819400"/>
          </a:xfrm>
          <a:prstGeom prst="round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descr="library-furniture-morpeth.jpg"/>
          <p:cNvPicPr>
            <a:picLocks noChangeAspect="1"/>
          </p:cNvPicPr>
          <p:nvPr/>
        </p:nvPicPr>
        <p:blipFill>
          <a:blip r:embed="rId2"/>
          <a:stretch>
            <a:fillRect/>
          </a:stretch>
        </p:blipFill>
        <p:spPr>
          <a:xfrm>
            <a:off x="5105400" y="381000"/>
            <a:ext cx="3366147" cy="2770182"/>
          </a:xfrm>
          <a:prstGeom prst="roundRect">
            <a:avLst/>
          </a:prstGeom>
        </p:spPr>
      </p:pic>
      <p:pic>
        <p:nvPicPr>
          <p:cNvPr id="7" name="Imagine 6" descr="CAVE_kid_c.jpg"/>
          <p:cNvPicPr>
            <a:picLocks noChangeAspect="1"/>
          </p:cNvPicPr>
          <p:nvPr/>
        </p:nvPicPr>
        <p:blipFill>
          <a:blip r:embed="rId3"/>
          <a:stretch>
            <a:fillRect/>
          </a:stretch>
        </p:blipFill>
        <p:spPr>
          <a:xfrm>
            <a:off x="685800" y="3581400"/>
            <a:ext cx="3810000" cy="2853933"/>
          </a:xfrm>
          <a:prstGeom prst="roundRect">
            <a:avLst/>
          </a:prstGeom>
        </p:spPr>
      </p:pic>
      <p:pic>
        <p:nvPicPr>
          <p:cNvPr id="11" name="Imagine 10" descr="2079951774_c730c6dee7.jpg"/>
          <p:cNvPicPr>
            <a:picLocks noChangeAspect="1"/>
          </p:cNvPicPr>
          <p:nvPr/>
        </p:nvPicPr>
        <p:blipFill>
          <a:blip r:embed="rId4"/>
          <a:stretch>
            <a:fillRect/>
          </a:stretch>
        </p:blipFill>
        <p:spPr>
          <a:xfrm>
            <a:off x="4648200" y="3581400"/>
            <a:ext cx="4114800" cy="2743200"/>
          </a:xfrm>
          <a:prstGeom prst="roundRect">
            <a:avLst/>
          </a:prstGeom>
        </p:spPr>
      </p:pic>
      <p:pic>
        <p:nvPicPr>
          <p:cNvPr id="13" name="Substituent imagine 12" descr="28712.jpg"/>
          <p:cNvPicPr>
            <a:picLocks noGrp="1" noChangeAspect="1"/>
          </p:cNvPicPr>
          <p:nvPr>
            <p:ph type="pic" idx="1"/>
          </p:nvPr>
        </p:nvPicPr>
        <p:blipFill>
          <a:blip r:embed="rId5"/>
          <a:srcRect t="10359" b="10359"/>
          <a:stretch>
            <a:fillRect/>
          </a:stretch>
        </p:blipFill>
        <p:spPr>
          <a:xfrm>
            <a:off x="990600" y="381000"/>
            <a:ext cx="3856567" cy="2892425"/>
          </a:xfrm>
          <a:prstGeom prst="roundRect">
            <a:avLst/>
          </a:prstGeom>
          <a:ln>
            <a:solidFill>
              <a:schemeClr val="tx1"/>
            </a:solidFill>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u 1"/>
          <p:cNvSpPr>
            <a:spLocks noGrp="1"/>
          </p:cNvSpPr>
          <p:nvPr>
            <p:ph type="title"/>
          </p:nvPr>
        </p:nvSpPr>
        <p:spPr/>
        <p:txBody>
          <a:bodyPr/>
          <a:lstStyle/>
          <a:p>
            <a:pPr eaLnBrk="1" hangingPunct="1"/>
            <a:r>
              <a:rPr lang="ro-RO" smtClean="0"/>
              <a:t>Mobilier zonă pentru adulţi</a:t>
            </a:r>
          </a:p>
        </p:txBody>
      </p:sp>
      <p:pic>
        <p:nvPicPr>
          <p:cNvPr id="3" name="Substituent conținut 5" descr="DSC00102[1].jpg"/>
          <p:cNvPicPr>
            <a:picLocks noChangeAspect="1"/>
          </p:cNvPicPr>
          <p:nvPr/>
        </p:nvPicPr>
        <p:blipFill>
          <a:blip r:embed="rId2"/>
          <a:stretch>
            <a:fillRect/>
          </a:stretch>
        </p:blipFill>
        <p:spPr bwMode="auto">
          <a:xfrm>
            <a:off x="1524000" y="1828800"/>
            <a:ext cx="5994400" cy="4495800"/>
          </a:xfrm>
          <a:prstGeom prst="round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descr="1542941848_87eb6c2bcd.jpg"/>
          <p:cNvPicPr>
            <a:picLocks noChangeAspect="1"/>
          </p:cNvPicPr>
          <p:nvPr/>
        </p:nvPicPr>
        <p:blipFill>
          <a:blip r:embed="rId2"/>
          <a:stretch>
            <a:fillRect/>
          </a:stretch>
        </p:blipFill>
        <p:spPr>
          <a:xfrm>
            <a:off x="5105400" y="1676400"/>
            <a:ext cx="3352800" cy="4470400"/>
          </a:xfrm>
          <a:prstGeom prst="flowChartAlternateProcess">
            <a:avLst/>
          </a:prstGeom>
        </p:spPr>
      </p:pic>
      <p:pic>
        <p:nvPicPr>
          <p:cNvPr id="3" name="Imagine 2" descr="book-podfor-web.jpg"/>
          <p:cNvPicPr>
            <a:picLocks noChangeAspect="1"/>
          </p:cNvPicPr>
          <p:nvPr/>
        </p:nvPicPr>
        <p:blipFill>
          <a:blip r:embed="rId3"/>
          <a:stretch>
            <a:fillRect/>
          </a:stretch>
        </p:blipFill>
        <p:spPr>
          <a:xfrm>
            <a:off x="914400" y="1600199"/>
            <a:ext cx="3429000" cy="4573759"/>
          </a:xfrm>
          <a:prstGeom prst="roundRect">
            <a:avLst/>
          </a:prstGeom>
        </p:spPr>
      </p:pic>
      <p:pic>
        <p:nvPicPr>
          <p:cNvPr id="32771" name="Picture 2" descr="diddl_fiorellino.gif"/>
          <p:cNvPicPr>
            <a:picLocks noChangeAspect="1" noChangeArrowheads="1"/>
          </p:cNvPicPr>
          <p:nvPr/>
        </p:nvPicPr>
        <p:blipFill>
          <a:blip r:embed="rId4"/>
          <a:srcRect/>
          <a:stretch>
            <a:fillRect/>
          </a:stretch>
        </p:blipFill>
        <p:spPr bwMode="auto">
          <a:xfrm>
            <a:off x="6934200" y="152400"/>
            <a:ext cx="1371600" cy="1320800"/>
          </a:xfrm>
          <a:prstGeom prst="rect">
            <a:avLst/>
          </a:prstGeom>
          <a:noFill/>
          <a:ln w="9525">
            <a:noFill/>
            <a:miter lim="800000"/>
            <a:headEnd/>
            <a:tailEnd/>
          </a:ln>
        </p:spPr>
      </p:pic>
      <p:pic>
        <p:nvPicPr>
          <p:cNvPr id="32772" name="Picture 2" descr="diddl_annoiato_1.gif"/>
          <p:cNvPicPr>
            <a:picLocks noChangeAspect="1" noChangeArrowheads="1" noCrop="1"/>
          </p:cNvPicPr>
          <p:nvPr/>
        </p:nvPicPr>
        <p:blipFill>
          <a:blip r:embed="rId5"/>
          <a:srcRect/>
          <a:stretch>
            <a:fillRect/>
          </a:stretch>
        </p:blipFill>
        <p:spPr bwMode="auto">
          <a:xfrm>
            <a:off x="4038600" y="5029200"/>
            <a:ext cx="1419225" cy="1828800"/>
          </a:xfrm>
          <a:prstGeom prst="rect">
            <a:avLst/>
          </a:prstGeom>
          <a:noFill/>
          <a:ln w="9525">
            <a:noFill/>
            <a:miter lim="800000"/>
            <a:headEnd/>
            <a:tailEnd/>
          </a:ln>
        </p:spPr>
      </p:pic>
      <p:pic>
        <p:nvPicPr>
          <p:cNvPr id="32773" name="Picture 4" descr="diddl_letterina.gif"/>
          <p:cNvPicPr>
            <a:picLocks noChangeAspect="1" noChangeArrowheads="1"/>
          </p:cNvPicPr>
          <p:nvPr/>
        </p:nvPicPr>
        <p:blipFill>
          <a:blip r:embed="rId6"/>
          <a:srcRect/>
          <a:stretch>
            <a:fillRect/>
          </a:stretch>
        </p:blipFill>
        <p:spPr bwMode="auto">
          <a:xfrm>
            <a:off x="533400" y="228600"/>
            <a:ext cx="1966913" cy="1319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descr="pfloorplan2.jpg"/>
          <p:cNvPicPr>
            <a:picLocks noChangeAspect="1"/>
          </p:cNvPicPr>
          <p:nvPr/>
        </p:nvPicPr>
        <p:blipFill>
          <a:blip r:embed="rId2"/>
          <a:stretch>
            <a:fillRect/>
          </a:stretch>
        </p:blipFill>
        <p:spPr>
          <a:xfrm>
            <a:off x="2895600" y="2133600"/>
            <a:ext cx="3124200" cy="2667000"/>
          </a:xfrm>
          <a:prstGeom prst="roundRect">
            <a:avLst/>
          </a:prstGeom>
          <a:ln>
            <a:solidFill>
              <a:schemeClr val="bg1"/>
            </a:solidFill>
          </a:ln>
        </p:spPr>
      </p:pic>
      <p:pic>
        <p:nvPicPr>
          <p:cNvPr id="1026" name="Picture 2" descr="s"/>
          <p:cNvPicPr>
            <a:picLocks noChangeAspect="1" noChangeArrowheads="1"/>
          </p:cNvPicPr>
          <p:nvPr/>
        </p:nvPicPr>
        <p:blipFill>
          <a:blip r:embed="rId3"/>
          <a:srcRect/>
          <a:stretch>
            <a:fillRect/>
          </a:stretch>
        </p:blipFill>
        <p:spPr bwMode="auto">
          <a:xfrm>
            <a:off x="838200" y="381000"/>
            <a:ext cx="2743200" cy="2231312"/>
          </a:xfrm>
          <a:prstGeom prst="roundRect">
            <a:avLst/>
          </a:prstGeom>
          <a:noFill/>
        </p:spPr>
      </p:pic>
      <p:pic>
        <p:nvPicPr>
          <p:cNvPr id="1028" name="Picture 4" descr="s"/>
          <p:cNvPicPr>
            <a:picLocks noChangeAspect="1" noChangeArrowheads="1"/>
          </p:cNvPicPr>
          <p:nvPr/>
        </p:nvPicPr>
        <p:blipFill>
          <a:blip r:embed="rId4"/>
          <a:srcRect/>
          <a:stretch>
            <a:fillRect/>
          </a:stretch>
        </p:blipFill>
        <p:spPr bwMode="auto">
          <a:xfrm>
            <a:off x="5715000" y="4038599"/>
            <a:ext cx="2590800" cy="2661285"/>
          </a:xfrm>
          <a:prstGeom prst="roundRect">
            <a:avLst/>
          </a:prstGeom>
          <a:noFill/>
        </p:spPr>
      </p:pic>
      <p:pic>
        <p:nvPicPr>
          <p:cNvPr id="5" name="Imagine 4" descr="ptentedburg2.jpg"/>
          <p:cNvPicPr>
            <a:picLocks noChangeAspect="1"/>
          </p:cNvPicPr>
          <p:nvPr/>
        </p:nvPicPr>
        <p:blipFill>
          <a:blip r:embed="rId5"/>
          <a:stretch>
            <a:fillRect/>
          </a:stretch>
        </p:blipFill>
        <p:spPr>
          <a:xfrm>
            <a:off x="5562600" y="381000"/>
            <a:ext cx="2872154" cy="2286000"/>
          </a:xfrm>
          <a:prstGeom prst="roundRect">
            <a:avLst/>
          </a:prstGeom>
        </p:spPr>
      </p:pic>
      <p:pic>
        <p:nvPicPr>
          <p:cNvPr id="4" name="Imagine 3" descr="pdoubleopen.jpg"/>
          <p:cNvPicPr>
            <a:picLocks noChangeAspect="1"/>
          </p:cNvPicPr>
          <p:nvPr/>
        </p:nvPicPr>
        <p:blipFill>
          <a:blip r:embed="rId6"/>
          <a:stretch>
            <a:fillRect/>
          </a:stretch>
        </p:blipFill>
        <p:spPr>
          <a:xfrm>
            <a:off x="609600" y="3810000"/>
            <a:ext cx="2743200" cy="2743200"/>
          </a:xfrm>
          <a:prstGeom prst="roundRect">
            <a:avLst/>
          </a:prstGeom>
          <a:ln>
            <a:solidFill>
              <a:schemeClr val="bg1"/>
            </a:solidFill>
          </a:ln>
        </p:spPr>
      </p:pic>
      <p:pic>
        <p:nvPicPr>
          <p:cNvPr id="33798" name="Picture 4" descr="diddl_fa_i_compiti.gif"/>
          <p:cNvPicPr>
            <a:picLocks noChangeAspect="1" noChangeArrowheads="1"/>
          </p:cNvPicPr>
          <p:nvPr/>
        </p:nvPicPr>
        <p:blipFill>
          <a:blip r:embed="rId7"/>
          <a:srcRect/>
          <a:stretch>
            <a:fillRect/>
          </a:stretch>
        </p:blipFill>
        <p:spPr bwMode="auto">
          <a:xfrm>
            <a:off x="3276600" y="4495800"/>
            <a:ext cx="2381250" cy="1933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ine 2" descr="formacio-a-les-biblioteques-del-crai.jpg"/>
          <p:cNvPicPr>
            <a:picLocks noChangeAspect="1"/>
          </p:cNvPicPr>
          <p:nvPr/>
        </p:nvPicPr>
        <p:blipFill>
          <a:blip r:embed="rId2"/>
          <a:srcRect/>
          <a:stretch>
            <a:fillRect/>
          </a:stretch>
        </p:blipFill>
        <p:spPr bwMode="auto">
          <a:xfrm>
            <a:off x="6096000" y="4953000"/>
            <a:ext cx="2057400" cy="1546225"/>
          </a:xfrm>
          <a:prstGeom prst="rect">
            <a:avLst/>
          </a:prstGeom>
          <a:noFill/>
          <a:ln w="9525">
            <a:noFill/>
            <a:miter lim="800000"/>
            <a:headEnd/>
            <a:tailEnd/>
          </a:ln>
        </p:spPr>
      </p:pic>
      <p:sp>
        <p:nvSpPr>
          <p:cNvPr id="34818" name="Substituent conținut 6"/>
          <p:cNvSpPr>
            <a:spLocks noGrp="1"/>
          </p:cNvSpPr>
          <p:nvPr>
            <p:ph idx="1"/>
          </p:nvPr>
        </p:nvSpPr>
        <p:spPr>
          <a:xfrm>
            <a:off x="1370013" y="1600200"/>
            <a:ext cx="7313612" cy="4341813"/>
          </a:xfrm>
        </p:spPr>
        <p:txBody>
          <a:bodyPr/>
          <a:lstStyle/>
          <a:p>
            <a:pPr eaLnBrk="1" hangingPunct="1"/>
            <a:r>
              <a:rPr lang="ro-RO" sz="1600" smtClean="0">
                <a:latin typeface="Times New Roman" pitchFamily="18" charset="0"/>
                <a:cs typeface="Times New Roman" pitchFamily="18" charset="0"/>
              </a:rPr>
              <a:t>Aşadar putem spune că spaţiul este un element esenţial care poate atrage publicul variat în bibliotecă.</a:t>
            </a:r>
          </a:p>
          <a:p>
            <a:pPr eaLnBrk="1" hangingPunct="1"/>
            <a:r>
              <a:rPr lang="ro-RO" sz="1600" smtClean="0">
                <a:latin typeface="Times New Roman" pitchFamily="18" charset="0"/>
                <a:cs typeface="Times New Roman" pitchFamily="18" charset="0"/>
              </a:rPr>
              <a:t>Amenajarea unui cadru deschis, plăcut ambiental, lipsit de rigori, unde utilizatorul poate lua o carte din raft să o răsfoiască nestingherit, aşezat pe un scaun confortabil nu costă mult şi poate schimba percepţia tradiţională despre bibliotecă. </a:t>
            </a:r>
          </a:p>
          <a:p>
            <a:pPr eaLnBrk="1" hangingPunct="1"/>
            <a:r>
              <a:rPr lang="ro-RO" sz="1600" smtClean="0">
                <a:latin typeface="Times New Roman" pitchFamily="18" charset="0"/>
                <a:cs typeface="Times New Roman" pitchFamily="18" charset="0"/>
              </a:rPr>
              <a:t> Dacă biblioteca dispune de o reţea wireless atunci putem atrage mult mai mulţi utilizatori în bibliotecă sau chiar în spaţiul din exteriorul bibliotecii unde aceştia îşi pot folosi laptopurile.</a:t>
            </a:r>
          </a:p>
          <a:p>
            <a:pPr eaLnBrk="1" hangingPunct="1"/>
            <a:r>
              <a:rPr lang="ro-RO" sz="1600" smtClean="0">
                <a:latin typeface="Times New Roman" pitchFamily="18" charset="0"/>
                <a:cs typeface="Times New Roman" pitchFamily="18" charset="0"/>
              </a:rPr>
              <a:t>Dincolo de spaţiul tradiţional al bibliotecii bibliotecarul trebuie să–şi prezinte oferta, pentru a cunoaşte ce aşteptări are comunitatea de la bibliotecă şi pentru ca biblioteca să-şi adapteze oferta la noile cerinţe. Noua ofertă trebuie să conţină atât servicii tradiţionale  (pentru utilizatorii care calcă pragul bibliotecii ) cât şi serviciile moderne (pentru utilizatorii moderni care utilizează biblioteca online prin pagina web).</a:t>
            </a:r>
          </a:p>
        </p:txBody>
      </p:sp>
      <p:pic>
        <p:nvPicPr>
          <p:cNvPr id="34819" name="Imagine 3" descr="books.jpg"/>
          <p:cNvPicPr>
            <a:picLocks noChangeAspect="1"/>
          </p:cNvPicPr>
          <p:nvPr/>
        </p:nvPicPr>
        <p:blipFill>
          <a:blip r:embed="rId3"/>
          <a:srcRect/>
          <a:stretch>
            <a:fillRect/>
          </a:stretch>
        </p:blipFill>
        <p:spPr bwMode="auto">
          <a:xfrm>
            <a:off x="1447800" y="5181600"/>
            <a:ext cx="1524000" cy="1524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ine 3" descr="books-mouse-300x294.jpg"/>
          <p:cNvPicPr>
            <a:picLocks noChangeAspect="1"/>
          </p:cNvPicPr>
          <p:nvPr/>
        </p:nvPicPr>
        <p:blipFill>
          <a:blip r:embed="rId2"/>
          <a:srcRect/>
          <a:stretch>
            <a:fillRect/>
          </a:stretch>
        </p:blipFill>
        <p:spPr bwMode="auto">
          <a:xfrm>
            <a:off x="3581400" y="3733800"/>
            <a:ext cx="2514600" cy="2463800"/>
          </a:xfrm>
          <a:prstGeom prst="rect">
            <a:avLst/>
          </a:prstGeom>
          <a:noFill/>
          <a:ln w="9525">
            <a:noFill/>
            <a:miter lim="800000"/>
            <a:headEnd/>
            <a:tailEnd/>
          </a:ln>
        </p:spPr>
      </p:pic>
      <p:sp>
        <p:nvSpPr>
          <p:cNvPr id="35842" name="Titlu 1"/>
          <p:cNvSpPr>
            <a:spLocks noGrp="1"/>
          </p:cNvSpPr>
          <p:nvPr>
            <p:ph type="ctrTitle"/>
          </p:nvPr>
        </p:nvSpPr>
        <p:spPr/>
        <p:txBody>
          <a:bodyPr/>
          <a:lstStyle/>
          <a:p>
            <a:pPr eaLnBrk="1" hangingPunct="1"/>
            <a:r>
              <a:rPr lang="ro-RO" smtClean="0"/>
              <a:t>SERVICIILE DE BIBLIOTECĂ</a:t>
            </a:r>
          </a:p>
        </p:txBody>
      </p:sp>
      <p:sp>
        <p:nvSpPr>
          <p:cNvPr id="35843" name="Subtitlu 2"/>
          <p:cNvSpPr>
            <a:spLocks noGrp="1"/>
          </p:cNvSpPr>
          <p:nvPr>
            <p:ph type="subTitle" idx="1"/>
          </p:nvPr>
        </p:nvSpPr>
        <p:spPr/>
        <p:txBody>
          <a:bodyPr/>
          <a:lstStyle/>
          <a:p>
            <a:pPr algn="ctr" eaLnBrk="1" hangingPunct="1">
              <a:buFont typeface="Wingdings" pitchFamily="2" charset="2"/>
              <a:buChar char="v"/>
            </a:pPr>
            <a:r>
              <a:rPr lang="ro-RO" sz="2000" smtClean="0">
                <a:latin typeface="Times New Roman" pitchFamily="18" charset="0"/>
                <a:cs typeface="Times New Roman" pitchFamily="18" charset="0"/>
              </a:rPr>
              <a:t> </a:t>
            </a:r>
            <a:r>
              <a:rPr lang="ro-RO" sz="2800" smtClean="0">
                <a:latin typeface="Times New Roman" pitchFamily="18" charset="0"/>
                <a:cs typeface="Times New Roman" pitchFamily="18" charset="0"/>
              </a:rPr>
              <a:t>Serviciile pentru public furnizate de bibliotecă pot fi grupate în două categorii principale: </a:t>
            </a:r>
            <a:r>
              <a:rPr lang="ro-RO" sz="2800" smtClean="0">
                <a:solidFill>
                  <a:srgbClr val="FF0000"/>
                </a:solidFill>
                <a:latin typeface="Times New Roman" pitchFamily="18" charset="0"/>
                <a:cs typeface="Times New Roman" pitchFamily="18" charset="0"/>
              </a:rPr>
              <a:t>directe şi indirecte</a:t>
            </a:r>
            <a:r>
              <a:rPr lang="ro-RO" sz="2800" smtClean="0">
                <a:latin typeface="Times New Roman" pitchFamily="18" charset="0"/>
                <a:cs typeface="Times New Roman" pitchFamily="18" charset="0"/>
              </a:rPr>
              <a:t>.</a:t>
            </a:r>
            <a:endParaRPr lang="ro-RO" sz="200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ine 4" descr="library-books-4c_230.jpg"/>
          <p:cNvPicPr>
            <a:picLocks noChangeAspect="1"/>
          </p:cNvPicPr>
          <p:nvPr/>
        </p:nvPicPr>
        <p:blipFill>
          <a:blip r:embed="rId2"/>
          <a:srcRect/>
          <a:stretch>
            <a:fillRect/>
          </a:stretch>
        </p:blipFill>
        <p:spPr bwMode="auto">
          <a:xfrm>
            <a:off x="6477000" y="381000"/>
            <a:ext cx="1828800" cy="1828800"/>
          </a:xfrm>
          <a:prstGeom prst="rect">
            <a:avLst/>
          </a:prstGeom>
          <a:noFill/>
          <a:ln w="9525">
            <a:noFill/>
            <a:miter lim="800000"/>
            <a:headEnd/>
            <a:tailEnd/>
          </a:ln>
        </p:spPr>
      </p:pic>
      <p:sp>
        <p:nvSpPr>
          <p:cNvPr id="17410" name="Rectangle 2"/>
          <p:cNvSpPr>
            <a:spLocks noGrp="1" noChangeArrowheads="1"/>
          </p:cNvSpPr>
          <p:nvPr>
            <p:ph type="title"/>
          </p:nvPr>
        </p:nvSpPr>
        <p:spPr/>
        <p:txBody>
          <a:bodyPr/>
          <a:lstStyle/>
          <a:p>
            <a:pPr eaLnBrk="1" hangingPunct="1"/>
            <a:r>
              <a:rPr lang="ro-RO" smtClean="0"/>
              <a:t>Biblioteca publică</a:t>
            </a:r>
            <a:endParaRPr lang="en-US" smtClean="0"/>
          </a:p>
        </p:txBody>
      </p:sp>
      <p:sp>
        <p:nvSpPr>
          <p:cNvPr id="17411" name="Rectangle 3"/>
          <p:cNvSpPr>
            <a:spLocks noGrp="1" noChangeArrowheads="1"/>
          </p:cNvSpPr>
          <p:nvPr>
            <p:ph type="body" idx="1"/>
          </p:nvPr>
        </p:nvSpPr>
        <p:spPr>
          <a:xfrm>
            <a:off x="1295400" y="1828800"/>
            <a:ext cx="7313613" cy="4114800"/>
          </a:xfrm>
        </p:spPr>
        <p:txBody>
          <a:bodyPr/>
          <a:lstStyle/>
          <a:p>
            <a:pPr lvl="1" eaLnBrk="1" hangingPunct="1">
              <a:buFont typeface="Wingdings" pitchFamily="2" charset="2"/>
              <a:buNone/>
            </a:pPr>
            <a:endParaRPr lang="ro-RO" sz="2000" smtClean="0">
              <a:latin typeface="Times New Roman" pitchFamily="18" charset="0"/>
              <a:cs typeface="Times New Roman" pitchFamily="18" charset="0"/>
            </a:endParaRPr>
          </a:p>
          <a:p>
            <a:pPr lvl="1" eaLnBrk="1" hangingPunct="1"/>
            <a:r>
              <a:rPr lang="ro-RO" sz="2000" b="1" smtClean="0">
                <a:latin typeface="Times New Roman" pitchFamily="18" charset="0"/>
                <a:cs typeface="Times New Roman" pitchFamily="18" charset="0"/>
              </a:rPr>
              <a:t>Biblioteca publică</a:t>
            </a:r>
            <a:r>
              <a:rPr lang="ro-RO" sz="2000" smtClean="0">
                <a:latin typeface="Times New Roman" pitchFamily="18" charset="0"/>
                <a:cs typeface="Times New Roman" pitchFamily="18" charset="0"/>
              </a:rPr>
              <a:t>, este o instituție care oferă utilizatorilor săi condițiile minime pentru învățarea pe tot parcursul vieții.</a:t>
            </a:r>
          </a:p>
          <a:p>
            <a:pPr lvl="1" eaLnBrk="1" hangingPunct="1"/>
            <a:r>
              <a:rPr lang="ro-RO" sz="2000" smtClean="0">
                <a:latin typeface="Times New Roman" pitchFamily="18" charset="0"/>
                <a:cs typeface="Times New Roman" pitchFamily="18" charset="0"/>
              </a:rPr>
              <a:t>Biblioteca publică este centrul local al informării, care facilitează accesul utilizatorilor săi la orice fel de cunoștințe și informații.</a:t>
            </a:r>
          </a:p>
          <a:p>
            <a:pPr lvl="1" eaLnBrk="1" hangingPunct="1"/>
            <a:r>
              <a:rPr lang="ro-RO" sz="2000" smtClean="0">
                <a:latin typeface="Times New Roman" pitchFamily="18" charset="0"/>
                <a:cs typeface="Times New Roman" pitchFamily="18" charset="0"/>
              </a:rPr>
              <a:t>Serviciile bibliotecii publice sunt gratuite și sunt oferite tuturor utilizatorilor fără nici un fel de restricție sau discriminare. De aceea este necesar ca biblioteca să ofere servicii și materiale specifice utilizatorilor care nu pot, din diferite motive, să le folosească pe cele obișnuite.</a:t>
            </a:r>
            <a:endParaRPr lang="en-US" sz="2000" smtClean="0">
              <a:latin typeface="Times New Roman" pitchFamily="18" charset="0"/>
              <a:cs typeface="Times New Roman" pitchFamily="18" charset="0"/>
            </a:endParaRPr>
          </a:p>
        </p:txBody>
      </p:sp>
      <p:pic>
        <p:nvPicPr>
          <p:cNvPr id="17412" name="Picture 2" descr="diddl_libri.gif"/>
          <p:cNvPicPr>
            <a:picLocks noChangeAspect="1" noChangeArrowheads="1" noCrop="1"/>
          </p:cNvPicPr>
          <p:nvPr/>
        </p:nvPicPr>
        <p:blipFill>
          <a:blip r:embed="rId3"/>
          <a:srcRect/>
          <a:stretch>
            <a:fillRect/>
          </a:stretch>
        </p:blipFill>
        <p:spPr bwMode="auto">
          <a:xfrm>
            <a:off x="304800" y="2819400"/>
            <a:ext cx="1905000" cy="3429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u 1"/>
          <p:cNvSpPr>
            <a:spLocks noGrp="1"/>
          </p:cNvSpPr>
          <p:nvPr>
            <p:ph type="title"/>
          </p:nvPr>
        </p:nvSpPr>
        <p:spPr/>
        <p:txBody>
          <a:bodyPr/>
          <a:lstStyle/>
          <a:p>
            <a:pPr eaLnBrk="1" hangingPunct="1"/>
            <a:r>
              <a:rPr lang="ro-RO" smtClean="0"/>
              <a:t>Serviciile directe</a:t>
            </a:r>
          </a:p>
        </p:txBody>
      </p:sp>
      <p:sp>
        <p:nvSpPr>
          <p:cNvPr id="36866" name="Substituent conținut 2"/>
          <p:cNvSpPr>
            <a:spLocks noGrp="1"/>
          </p:cNvSpPr>
          <p:nvPr>
            <p:ph idx="1"/>
          </p:nvPr>
        </p:nvSpPr>
        <p:spPr/>
        <p:txBody>
          <a:bodyPr/>
          <a:lstStyle/>
          <a:p>
            <a:pPr eaLnBrk="1" hangingPunct="1"/>
            <a:endParaRPr lang="ro-RO" sz="2000" smtClean="0">
              <a:latin typeface="Times New Roman" pitchFamily="18" charset="0"/>
              <a:cs typeface="Times New Roman" pitchFamily="18" charset="0"/>
            </a:endParaRPr>
          </a:p>
          <a:p>
            <a:pPr eaLnBrk="1" hangingPunct="1"/>
            <a:r>
              <a:rPr lang="ro-RO" sz="2400" smtClean="0">
                <a:latin typeface="Times New Roman" pitchFamily="18" charset="0"/>
                <a:cs typeface="Times New Roman" pitchFamily="18" charset="0"/>
              </a:rPr>
              <a:t>Serviciile directe reprezintă asistenţa personală oferită unui utilizator al bibliotecii.</a:t>
            </a:r>
          </a:p>
          <a:p>
            <a:pPr eaLnBrk="1" hangingPunct="1"/>
            <a:r>
              <a:rPr lang="ro-RO" sz="2400" smtClean="0">
                <a:latin typeface="Times New Roman" pitchFamily="18" charset="0"/>
                <a:cs typeface="Times New Roman" pitchFamily="18" charset="0"/>
              </a:rPr>
              <a:t>Ele pot fi furnizate,,faţă în faţă</a:t>
            </a:r>
            <a:r>
              <a:rPr lang="en-US" sz="2400" smtClean="0">
                <a:latin typeface="Times New Roman" pitchFamily="18" charset="0"/>
                <a:cs typeface="Times New Roman" pitchFamily="18" charset="0"/>
              </a:rPr>
              <a:t>”</a:t>
            </a:r>
            <a:r>
              <a:rPr lang="ro-RO" sz="2400" smtClean="0">
                <a:latin typeface="Times New Roman" pitchFamily="18" charset="0"/>
                <a:cs typeface="Times New Roman" pitchFamily="18" charset="0"/>
              </a:rPr>
              <a:t>(</a:t>
            </a:r>
            <a:r>
              <a:rPr lang="en-US" sz="2400" smtClean="0">
                <a:latin typeface="Times New Roman" pitchFamily="18" charset="0"/>
                <a:cs typeface="Times New Roman" pitchFamily="18" charset="0"/>
              </a:rPr>
              <a:t> </a:t>
            </a:r>
            <a:r>
              <a:rPr lang="ro-RO" sz="2400" smtClean="0">
                <a:latin typeface="Times New Roman" pitchFamily="18" charset="0"/>
                <a:cs typeface="Times New Roman" pitchFamily="18" charset="0"/>
              </a:rPr>
              <a:t>l</a:t>
            </a:r>
            <a:r>
              <a:rPr lang="en-US" sz="2400" smtClean="0">
                <a:latin typeface="Times New Roman" pitchFamily="18" charset="0"/>
                <a:cs typeface="Times New Roman" pitchFamily="18" charset="0"/>
              </a:rPr>
              <a:t>a </a:t>
            </a:r>
            <a:r>
              <a:rPr lang="ro-RO" sz="2400" smtClean="0">
                <a:latin typeface="Times New Roman" pitchFamily="18" charset="0"/>
                <a:cs typeface="Times New Roman" pitchFamily="18" charset="0"/>
              </a:rPr>
              <a:t>biroul de servire ,,tip pupitru</a:t>
            </a:r>
            <a:r>
              <a:rPr lang="en-US" sz="2400" smtClean="0">
                <a:latin typeface="Times New Roman" pitchFamily="18" charset="0"/>
                <a:cs typeface="Times New Roman" pitchFamily="18" charset="0"/>
              </a:rPr>
              <a:t>”</a:t>
            </a:r>
            <a:r>
              <a:rPr lang="ro-RO" sz="2400" smtClean="0">
                <a:latin typeface="Times New Roman" pitchFamily="18" charset="0"/>
                <a:cs typeface="Times New Roman" pitchFamily="18" charset="0"/>
              </a:rPr>
              <a:t>) sau virtual axate pe aplicaţii de tip chat (Messenger) şi complexe (tip VOIP Skype). </a:t>
            </a:r>
          </a:p>
          <a:p>
            <a:pPr eaLnBrk="1" hangingPunct="1"/>
            <a:r>
              <a:rPr lang="ro-RO" sz="2400" smtClean="0">
                <a:latin typeface="Times New Roman" pitchFamily="18" charset="0"/>
                <a:cs typeface="Times New Roman" pitchFamily="18" charset="0"/>
              </a:rPr>
              <a:t>Aceste servicii presupun existenţa unui contact direct între utilizator şi bibliotecar.</a:t>
            </a:r>
          </a:p>
          <a:p>
            <a:pPr eaLnBrk="1" hangingPunct="1">
              <a:buFont typeface="Wingdings" pitchFamily="2" charset="2"/>
              <a:buNone/>
            </a:pPr>
            <a:endParaRPr lang="ro-RO" sz="2400" smtClean="0">
              <a:latin typeface="Times New Roman" pitchFamily="18" charset="0"/>
              <a:cs typeface="Times New Roman" pitchFamily="18" charset="0"/>
            </a:endParaRPr>
          </a:p>
          <a:p>
            <a:pPr eaLnBrk="1" hangingPunct="1"/>
            <a:endParaRPr lang="ro-RO" sz="200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u 1"/>
          <p:cNvSpPr>
            <a:spLocks noGrp="1"/>
          </p:cNvSpPr>
          <p:nvPr>
            <p:ph type="title"/>
          </p:nvPr>
        </p:nvSpPr>
        <p:spPr/>
        <p:txBody>
          <a:bodyPr/>
          <a:lstStyle/>
          <a:p>
            <a:pPr eaLnBrk="1" hangingPunct="1"/>
            <a:r>
              <a:rPr lang="ro-RO" smtClean="0"/>
              <a:t>Serviciile indirecte</a:t>
            </a:r>
          </a:p>
        </p:txBody>
      </p:sp>
      <p:sp>
        <p:nvSpPr>
          <p:cNvPr id="37890" name="Substituent conținut 2"/>
          <p:cNvSpPr>
            <a:spLocks noGrp="1"/>
          </p:cNvSpPr>
          <p:nvPr>
            <p:ph idx="1"/>
          </p:nvPr>
        </p:nvSpPr>
        <p:spPr/>
        <p:txBody>
          <a:bodyPr/>
          <a:lstStyle/>
          <a:p>
            <a:pPr eaLnBrk="1" hangingPunct="1">
              <a:buFont typeface="Wingdings" pitchFamily="2" charset="2"/>
              <a:buNone/>
            </a:pPr>
            <a:endParaRPr lang="ro-RO" sz="1800" smtClean="0">
              <a:latin typeface="Times New Roman" pitchFamily="18" charset="0"/>
              <a:cs typeface="Times New Roman" pitchFamily="18" charset="0"/>
            </a:endParaRPr>
          </a:p>
          <a:p>
            <a:pPr eaLnBrk="1" hangingPunct="1"/>
            <a:r>
              <a:rPr lang="ro-RO" sz="2400" smtClean="0">
                <a:latin typeface="Times New Roman" pitchFamily="18" charset="0"/>
                <a:cs typeface="Times New Roman" pitchFamily="18" charset="0"/>
              </a:rPr>
              <a:t>Serviciile indirecte presupun crearea de bibliotecar a mediului în care utilizatorii se ajută pe ei înşişi.</a:t>
            </a:r>
          </a:p>
          <a:p>
            <a:pPr eaLnBrk="1" hangingPunct="1"/>
            <a:r>
              <a:rPr lang="ro-RO" sz="2400" smtClean="0">
                <a:latin typeface="Times New Roman" pitchFamily="18" charset="0"/>
                <a:cs typeface="Times New Roman" pitchFamily="18" charset="0"/>
              </a:rPr>
              <a:t>În acest mediu utilizatorul poate utiliza biblioteca fără sprijinul bibliotecarului.</a:t>
            </a:r>
          </a:p>
          <a:p>
            <a:pPr eaLnBrk="1" hangingPunct="1"/>
            <a:r>
              <a:rPr lang="ro-RO" sz="2400" smtClean="0">
                <a:latin typeface="Times New Roman" pitchFamily="18" charset="0"/>
                <a:cs typeface="Times New Roman" pitchFamily="18" charset="0"/>
              </a:rPr>
              <a:t>Serviciile indirecte sunt reprezentate prin programe, aplicaţii şi cataloage electronice realizate de bibliotecar pentru a-i facilita utilizatorului căutarea.</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u 1"/>
          <p:cNvSpPr>
            <a:spLocks noGrp="1"/>
          </p:cNvSpPr>
          <p:nvPr>
            <p:ph type="title"/>
          </p:nvPr>
        </p:nvSpPr>
        <p:spPr/>
        <p:txBody>
          <a:bodyPr/>
          <a:lstStyle/>
          <a:p>
            <a:pPr eaLnBrk="1" hangingPunct="1"/>
            <a:r>
              <a:rPr lang="ro-RO" smtClean="0"/>
              <a:t>Serviciile de acces</a:t>
            </a:r>
          </a:p>
        </p:txBody>
      </p:sp>
      <p:sp>
        <p:nvSpPr>
          <p:cNvPr id="5" name="Substituent conținut 2"/>
          <p:cNvSpPr txBox="1">
            <a:spLocks/>
          </p:cNvSpPr>
          <p:nvPr/>
        </p:nvSpPr>
        <p:spPr>
          <a:xfrm>
            <a:off x="1370013" y="1827213"/>
            <a:ext cx="6935787" cy="4114800"/>
          </a:xfrm>
          <a:prstGeom prst="rect">
            <a:avLst/>
          </a:prstGeom>
        </p:spPr>
        <p:txBody>
          <a:bodyPr/>
          <a:lstStyle/>
          <a:p>
            <a:pPr marL="342900" indent="-342900" algn="just">
              <a:spcBef>
                <a:spcPct val="20000"/>
              </a:spcBef>
              <a:buClr>
                <a:schemeClr val="accent1"/>
              </a:buClr>
              <a:buSzPct val="70000"/>
              <a:buFont typeface="Wingdings" pitchFamily="2" charset="2"/>
              <a:buNone/>
              <a:defRPr/>
            </a:pPr>
            <a:r>
              <a:rPr lang="ro-RO" kern="0" dirty="0">
                <a:solidFill>
                  <a:srgbClr val="777777"/>
                </a:solidFill>
                <a:latin typeface="Times New Roman" pitchFamily="18" charset="0"/>
                <a:cs typeface="Times New Roman" pitchFamily="18" charset="0"/>
              </a:rPr>
              <a:t>       Sunt serviciile oferite independent sau în completarea altor servicii puse la dispoziţia utilizatorilor  de bibliotecă.</a:t>
            </a:r>
          </a:p>
          <a:p>
            <a:pPr marL="342900" indent="-342900">
              <a:spcBef>
                <a:spcPct val="20000"/>
              </a:spcBef>
              <a:buClr>
                <a:schemeClr val="accent1"/>
              </a:buClr>
              <a:buSzPct val="70000"/>
              <a:buFont typeface="Wingdings" pitchFamily="2" charset="2"/>
              <a:buNone/>
              <a:defRPr/>
            </a:pPr>
            <a:r>
              <a:rPr lang="ro-RO" kern="0" dirty="0">
                <a:solidFill>
                  <a:srgbClr val="777777"/>
                </a:solidFill>
                <a:latin typeface="Times New Roman" pitchFamily="18" charset="0"/>
                <a:cs typeface="Times New Roman" pitchFamily="18" charset="0"/>
              </a:rPr>
              <a:t>       Ele sunt reprezentate de :</a:t>
            </a:r>
            <a:r>
              <a:rPr lang="ro-RO" kern="0" dirty="0">
                <a:solidFill>
                  <a:srgbClr val="FF0000"/>
                </a:solidFill>
                <a:latin typeface="Times New Roman" pitchFamily="18" charset="0"/>
                <a:cs typeface="Times New Roman" pitchFamily="18" charset="0"/>
              </a:rPr>
              <a:t>*programele de calculator </a:t>
            </a:r>
            <a:r>
              <a:rPr lang="ro-RO" kern="0" dirty="0">
                <a:solidFill>
                  <a:srgbClr val="777777"/>
                </a:solidFill>
                <a:latin typeface="Times New Roman" pitchFamily="18" charset="0"/>
                <a:cs typeface="Times New Roman" pitchFamily="18" charset="0"/>
              </a:rPr>
              <a:t>(programe utilitare, programe de aplicaţie comune WORD, EXCEL, software educaţional, programe pentru grafică AUTOCAD, programe pentru crearea siturilor web)                         </a:t>
            </a:r>
          </a:p>
          <a:p>
            <a:pPr marL="342900" indent="-342900" algn="just">
              <a:spcBef>
                <a:spcPct val="20000"/>
              </a:spcBef>
              <a:buClr>
                <a:schemeClr val="accent1"/>
              </a:buClr>
              <a:buSzPct val="70000"/>
              <a:buFont typeface="Wingdings" pitchFamily="2" charset="2"/>
              <a:buNone/>
              <a:defRPr/>
            </a:pPr>
            <a:r>
              <a:rPr lang="ro-RO" kern="0" dirty="0">
                <a:solidFill>
                  <a:srgbClr val="777777"/>
                </a:solidFill>
                <a:latin typeface="Times New Roman" pitchFamily="18" charset="0"/>
                <a:cs typeface="Times New Roman" pitchFamily="18" charset="0"/>
              </a:rPr>
              <a:t>       </a:t>
            </a:r>
            <a:r>
              <a:rPr lang="ro-RO" kern="0" dirty="0">
                <a:solidFill>
                  <a:srgbClr val="FF0000"/>
                </a:solidFill>
                <a:latin typeface="Times New Roman" pitchFamily="18" charset="0"/>
                <a:cs typeface="Times New Roman" pitchFamily="18" charset="0"/>
              </a:rPr>
              <a:t>*documentele electronice </a:t>
            </a:r>
            <a:r>
              <a:rPr lang="ro-RO" kern="0" dirty="0">
                <a:solidFill>
                  <a:srgbClr val="777777"/>
                </a:solidFill>
                <a:latin typeface="Times New Roman" pitchFamily="18" charset="0"/>
                <a:cs typeface="Times New Roman" pitchFamily="18" charset="0"/>
              </a:rPr>
              <a:t>(CD-uri,CD-ROM-URI sau DVD)</a:t>
            </a:r>
          </a:p>
          <a:p>
            <a:pPr marL="342900" indent="-342900" algn="just">
              <a:spcBef>
                <a:spcPct val="20000"/>
              </a:spcBef>
              <a:buClr>
                <a:schemeClr val="accent1"/>
              </a:buClr>
              <a:buSzPct val="70000"/>
              <a:buFont typeface="Wingdings" pitchFamily="2" charset="2"/>
              <a:buNone/>
              <a:defRPr/>
            </a:pPr>
            <a:r>
              <a:rPr lang="ro-RO" kern="0" dirty="0">
                <a:solidFill>
                  <a:srgbClr val="777777"/>
                </a:solidFill>
                <a:latin typeface="Times New Roman" pitchFamily="18" charset="0"/>
                <a:cs typeface="Times New Roman" pitchFamily="18" charset="0"/>
              </a:rPr>
              <a:t>       </a:t>
            </a:r>
            <a:r>
              <a:rPr lang="ro-RO" kern="0" dirty="0">
                <a:solidFill>
                  <a:srgbClr val="FF0000"/>
                </a:solidFill>
                <a:latin typeface="Times New Roman" pitchFamily="18" charset="0"/>
                <a:cs typeface="Times New Roman" pitchFamily="18" charset="0"/>
              </a:rPr>
              <a:t>* bazele de date </a:t>
            </a:r>
            <a:r>
              <a:rPr lang="ro-RO" kern="0" dirty="0">
                <a:solidFill>
                  <a:srgbClr val="777777"/>
                </a:solidFill>
                <a:latin typeface="Times New Roman" pitchFamily="18" charset="0"/>
                <a:cs typeface="Times New Roman" pitchFamily="18" charset="0"/>
              </a:rPr>
              <a:t>(gratuite sau cu abonament)  </a:t>
            </a:r>
          </a:p>
          <a:p>
            <a:pPr marL="342900" indent="-342900">
              <a:spcBef>
                <a:spcPct val="20000"/>
              </a:spcBef>
              <a:buClr>
                <a:schemeClr val="accent1"/>
              </a:buClr>
              <a:buSzPct val="70000"/>
              <a:defRPr/>
            </a:pPr>
            <a:r>
              <a:rPr lang="ro-RO" kern="0" dirty="0">
                <a:solidFill>
                  <a:srgbClr val="777777"/>
                </a:solidFill>
                <a:latin typeface="Times New Roman" pitchFamily="18" charset="0"/>
                <a:cs typeface="Times New Roman" pitchFamily="18" charset="0"/>
              </a:rPr>
              <a:t>         </a:t>
            </a:r>
            <a:r>
              <a:rPr lang="ro-RO" kern="0" dirty="0">
                <a:solidFill>
                  <a:srgbClr val="FF0000"/>
                </a:solidFill>
                <a:latin typeface="Times New Roman" pitchFamily="18" charset="0"/>
                <a:cs typeface="Times New Roman" pitchFamily="18" charset="0"/>
              </a:rPr>
              <a:t>Serviciile suport</a:t>
            </a:r>
            <a:r>
              <a:rPr lang="ro-RO" kern="0" dirty="0">
                <a:solidFill>
                  <a:srgbClr val="777777"/>
                </a:solidFill>
                <a:latin typeface="Times New Roman" pitchFamily="18" charset="0"/>
                <a:cs typeface="Times New Roman" pitchFamily="18" charset="0"/>
              </a:rPr>
              <a:t>  reprezintă tipărirea (imprimarea) şi scanarea la cerere, transferul de fişiere digitale pe diferite medii şi fotografierea în format digital.</a:t>
            </a:r>
          </a:p>
          <a:p>
            <a:pPr marL="342900" indent="-342900" algn="just">
              <a:spcBef>
                <a:spcPct val="20000"/>
              </a:spcBef>
              <a:buClr>
                <a:schemeClr val="accent1"/>
              </a:buClr>
              <a:buSzPct val="70000"/>
              <a:buFont typeface="Wingdings" pitchFamily="2" charset="2"/>
              <a:buNone/>
              <a:defRPr/>
            </a:pPr>
            <a:endParaRPr lang="ro-RO" kern="0" dirty="0">
              <a:solidFill>
                <a:srgbClr val="777777"/>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u 1"/>
          <p:cNvSpPr>
            <a:spLocks noGrp="1"/>
          </p:cNvSpPr>
          <p:nvPr>
            <p:ph type="title"/>
          </p:nvPr>
        </p:nvSpPr>
        <p:spPr/>
        <p:txBody>
          <a:bodyPr/>
          <a:lstStyle/>
          <a:p>
            <a:pPr eaLnBrk="1" hangingPunct="1"/>
            <a:r>
              <a:rPr lang="ro-RO" smtClean="0"/>
              <a:t>Serviciile de referinţă</a:t>
            </a:r>
          </a:p>
        </p:txBody>
      </p:sp>
      <p:sp>
        <p:nvSpPr>
          <p:cNvPr id="5" name="Substituent conținut 2"/>
          <p:cNvSpPr txBox="1">
            <a:spLocks/>
          </p:cNvSpPr>
          <p:nvPr/>
        </p:nvSpPr>
        <p:spPr>
          <a:xfrm>
            <a:off x="1370013" y="1827213"/>
            <a:ext cx="6935787" cy="4114800"/>
          </a:xfrm>
          <a:prstGeom prst="rect">
            <a:avLst/>
          </a:prstGeom>
        </p:spPr>
        <p:txBody>
          <a:bodyPr/>
          <a:lstStyle/>
          <a:p>
            <a:pPr marL="342900" indent="-342900">
              <a:spcBef>
                <a:spcPct val="20000"/>
              </a:spcBef>
              <a:buClr>
                <a:schemeClr val="accent1"/>
              </a:buClr>
              <a:buSzPct val="70000"/>
              <a:buFont typeface="Wingdings" pitchFamily="2" charset="2"/>
              <a:buChar char="Ø"/>
              <a:defRPr/>
            </a:pPr>
            <a:r>
              <a:rPr lang="ro-RO" kern="0" dirty="0">
                <a:solidFill>
                  <a:srgbClr val="FF0000"/>
                </a:solidFill>
                <a:latin typeface="Times New Roman" pitchFamily="18" charset="0"/>
                <a:cs typeface="Times New Roman" pitchFamily="18" charset="0"/>
              </a:rPr>
              <a:t>Tranzacţiile de referinţă </a:t>
            </a:r>
            <a:r>
              <a:rPr lang="ro-RO" kern="0" dirty="0">
                <a:solidFill>
                  <a:srgbClr val="777777"/>
                </a:solidFill>
                <a:latin typeface="Times New Roman" pitchFamily="18" charset="0"/>
                <a:cs typeface="Times New Roman" pitchFamily="18" charset="0"/>
              </a:rPr>
              <a:t>sunt consultaţiile oferite de bibliotecar în urma cărora pornind de la întrebările utilizatorului el recomandă resursele adecvate pentru satisfacerea nevoilor acestuia. </a:t>
            </a:r>
          </a:p>
          <a:p>
            <a:pPr marL="342900" indent="-342900">
              <a:spcBef>
                <a:spcPct val="20000"/>
              </a:spcBef>
              <a:buClr>
                <a:schemeClr val="accent1"/>
              </a:buClr>
              <a:buSzPct val="70000"/>
              <a:buFont typeface="Wingdings" pitchFamily="2" charset="2"/>
              <a:buChar char="Ø"/>
              <a:defRPr/>
            </a:pPr>
            <a:r>
              <a:rPr lang="ro-RO" kern="0" dirty="0">
                <a:solidFill>
                  <a:srgbClr val="FF0000"/>
                </a:solidFill>
                <a:latin typeface="Times New Roman" pitchFamily="18" charset="0"/>
                <a:cs typeface="Times New Roman" pitchFamily="18" charset="0"/>
              </a:rPr>
              <a:t>Resursele folosite </a:t>
            </a:r>
            <a:r>
              <a:rPr lang="ro-RO" kern="0" dirty="0">
                <a:solidFill>
                  <a:srgbClr val="777777"/>
                </a:solidFill>
                <a:latin typeface="Times New Roman" pitchFamily="18" charset="0"/>
                <a:cs typeface="Times New Roman" pitchFamily="18" charset="0"/>
              </a:rPr>
              <a:t>pentru a răspunde întrebărilor utilizatorilor pot fi                   		*  </a:t>
            </a:r>
            <a:r>
              <a:rPr lang="ro-RO" kern="0" dirty="0">
                <a:solidFill>
                  <a:srgbClr val="FF0000"/>
                </a:solidFill>
                <a:latin typeface="Times New Roman" pitchFamily="18" charset="0"/>
                <a:cs typeface="Times New Roman" pitchFamily="18" charset="0"/>
              </a:rPr>
              <a:t>generale</a:t>
            </a:r>
            <a:r>
              <a:rPr lang="ro-RO" kern="0" dirty="0">
                <a:solidFill>
                  <a:srgbClr val="777777"/>
                </a:solidFill>
                <a:latin typeface="Times New Roman" pitchFamily="18" charset="0"/>
                <a:cs typeface="Times New Roman" pitchFamily="18" charset="0"/>
              </a:rPr>
              <a:t> ( cărţi, reviste, hărţi,documente multimedia, electronice, baze de date, resurse web, cataloage on-line) </a:t>
            </a:r>
          </a:p>
          <a:p>
            <a:pPr marL="342900" indent="-342900">
              <a:spcBef>
                <a:spcPct val="20000"/>
              </a:spcBef>
              <a:buClr>
                <a:schemeClr val="accent1"/>
              </a:buClr>
              <a:buSzPct val="70000"/>
              <a:defRPr/>
            </a:pPr>
            <a:r>
              <a:rPr lang="ro-RO" kern="0" dirty="0">
                <a:solidFill>
                  <a:srgbClr val="777777"/>
                </a:solidFill>
                <a:latin typeface="Times New Roman" pitchFamily="18" charset="0"/>
                <a:cs typeface="Times New Roman" pitchFamily="18" charset="0"/>
              </a:rPr>
              <a:t>      * </a:t>
            </a:r>
            <a:r>
              <a:rPr lang="ro-RO" kern="0" dirty="0">
                <a:solidFill>
                  <a:srgbClr val="FF0000"/>
                </a:solidFill>
                <a:latin typeface="Times New Roman" pitchFamily="18" charset="0"/>
                <a:cs typeface="Times New Roman" pitchFamily="18" charset="0"/>
              </a:rPr>
              <a:t>specifice</a:t>
            </a:r>
            <a:r>
              <a:rPr lang="ro-RO" kern="0" dirty="0">
                <a:solidFill>
                  <a:srgbClr val="777777"/>
                </a:solidFill>
                <a:latin typeface="Times New Roman" pitchFamily="18" charset="0"/>
                <a:cs typeface="Times New Roman" pitchFamily="18" charset="0"/>
              </a:rPr>
              <a:t> (dicţionare, ghiduri, enciclopedii, anuare, cărţi de telefon).</a:t>
            </a:r>
          </a:p>
          <a:p>
            <a:pPr marL="342900" indent="-342900">
              <a:spcBef>
                <a:spcPct val="20000"/>
              </a:spcBef>
              <a:buClr>
                <a:schemeClr val="accent1"/>
              </a:buClr>
              <a:buSzPct val="70000"/>
              <a:defRPr/>
            </a:pPr>
            <a:r>
              <a:rPr lang="ro-RO" kern="0" dirty="0">
                <a:solidFill>
                  <a:srgbClr val="777777"/>
                </a:solidFill>
                <a:latin typeface="Times New Roman" pitchFamily="18" charset="0"/>
                <a:cs typeface="Times New Roman" pitchFamily="18" charset="0"/>
              </a:rPr>
              <a:t>  Serviciile de referinţă pot fi de două feluri:  </a:t>
            </a:r>
            <a:r>
              <a:rPr lang="ro-RO" kern="0" dirty="0">
                <a:solidFill>
                  <a:srgbClr val="FF0000"/>
                </a:solidFill>
                <a:latin typeface="Times New Roman" pitchFamily="18" charset="0"/>
                <a:cs typeface="Times New Roman" pitchFamily="18" charset="0"/>
              </a:rPr>
              <a:t>tradiţionale </a:t>
            </a:r>
            <a:r>
              <a:rPr lang="ro-RO" kern="0" dirty="0">
                <a:solidFill>
                  <a:srgbClr val="777777"/>
                </a:solidFill>
                <a:latin typeface="Times New Roman" pitchFamily="18" charset="0"/>
                <a:cs typeface="Times New Roman" pitchFamily="18" charset="0"/>
              </a:rPr>
              <a:t>(fizic în incinta bibliotecii sau prin telefon) sau </a:t>
            </a:r>
            <a:r>
              <a:rPr lang="ro-RO" kern="0" dirty="0">
                <a:solidFill>
                  <a:srgbClr val="FF0000"/>
                </a:solidFill>
                <a:latin typeface="Times New Roman" pitchFamily="18" charset="0"/>
                <a:cs typeface="Times New Roman" pitchFamily="18" charset="0"/>
              </a:rPr>
              <a:t>virtuale </a:t>
            </a:r>
            <a:r>
              <a:rPr lang="ro-RO" kern="0" dirty="0">
                <a:solidFill>
                  <a:srgbClr val="777777"/>
                </a:solidFill>
                <a:latin typeface="Times New Roman" pitchFamily="18" charset="0"/>
                <a:cs typeface="Times New Roman" pitchFamily="18" charset="0"/>
              </a:rPr>
              <a:t>(on-line, asincrone sau sincrone).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u 1"/>
          <p:cNvSpPr>
            <a:spLocks noGrp="1"/>
          </p:cNvSpPr>
          <p:nvPr>
            <p:ph type="title"/>
          </p:nvPr>
        </p:nvSpPr>
        <p:spPr/>
        <p:txBody>
          <a:bodyPr/>
          <a:lstStyle/>
          <a:p>
            <a:pPr eaLnBrk="1" hangingPunct="1"/>
            <a:r>
              <a:rPr lang="ro-RO" smtClean="0"/>
              <a:t>Împrumutul la domiciliu</a:t>
            </a:r>
          </a:p>
        </p:txBody>
      </p:sp>
      <p:sp>
        <p:nvSpPr>
          <p:cNvPr id="5" name="Substituent conținut 2"/>
          <p:cNvSpPr txBox="1">
            <a:spLocks/>
          </p:cNvSpPr>
          <p:nvPr/>
        </p:nvSpPr>
        <p:spPr>
          <a:xfrm>
            <a:off x="1522413" y="1979613"/>
            <a:ext cx="6935787" cy="4114800"/>
          </a:xfrm>
          <a:prstGeom prst="rect">
            <a:avLst/>
          </a:prstGeom>
        </p:spPr>
        <p:txBody>
          <a:bodyPr/>
          <a:lstStyle/>
          <a:p>
            <a:pPr marL="342900" indent="-342900">
              <a:spcBef>
                <a:spcPct val="20000"/>
              </a:spcBef>
              <a:buClr>
                <a:schemeClr val="accent1"/>
              </a:buClr>
              <a:buSzPct val="70000"/>
              <a:buFont typeface="Wingdings" pitchFamily="2" charset="2"/>
              <a:buChar char="Ø"/>
              <a:defRPr/>
            </a:pPr>
            <a:r>
              <a:rPr lang="ro-RO" kern="0" dirty="0">
                <a:solidFill>
                  <a:srgbClr val="777777"/>
                </a:solidFill>
                <a:latin typeface="Times New Roman" pitchFamily="18" charset="0"/>
                <a:cs typeface="Times New Roman" pitchFamily="18" charset="0"/>
              </a:rPr>
              <a:t>      Împrumutul la domiciliu este un serviciu de bază oferit de către bibliotecile publice utilizatorilor săi. </a:t>
            </a:r>
          </a:p>
          <a:p>
            <a:pPr marL="342900" indent="-342900">
              <a:spcBef>
                <a:spcPct val="20000"/>
              </a:spcBef>
              <a:buClr>
                <a:schemeClr val="accent1"/>
              </a:buClr>
              <a:buSzPct val="70000"/>
              <a:buFont typeface="Wingdings" pitchFamily="2" charset="2"/>
              <a:buChar char="Ø"/>
              <a:defRPr/>
            </a:pPr>
            <a:r>
              <a:rPr lang="ro-RO" kern="0" dirty="0">
                <a:solidFill>
                  <a:srgbClr val="777777"/>
                </a:solidFill>
                <a:latin typeface="Times New Roman" pitchFamily="18" charset="0"/>
                <a:cs typeface="Times New Roman" pitchFamily="18" charset="0"/>
              </a:rPr>
              <a:t>       În mod tradiţional este furnizat prin secţiile specializate aflate la sediul bibliotecilor.</a:t>
            </a:r>
          </a:p>
          <a:p>
            <a:pPr marL="342900" indent="-342900">
              <a:spcBef>
                <a:spcPct val="20000"/>
              </a:spcBef>
              <a:buClr>
                <a:schemeClr val="accent1"/>
              </a:buClr>
              <a:buSzPct val="70000"/>
              <a:buFont typeface="Wingdings" pitchFamily="2" charset="2"/>
              <a:buChar char="Ø"/>
              <a:defRPr/>
            </a:pPr>
            <a:r>
              <a:rPr lang="ro-RO" kern="0" dirty="0">
                <a:solidFill>
                  <a:srgbClr val="777777"/>
                </a:solidFill>
                <a:latin typeface="Times New Roman" pitchFamily="18" charset="0"/>
                <a:cs typeface="Times New Roman" pitchFamily="18" charset="0"/>
              </a:rPr>
              <a:t>Serviciile moderne de împrumut au la bază suportul tehnologic şi constau în sisteme anti-incendiu, anti-furt, echipamente de împrumut, cutii pentru returnarea documentelor interne sau externe.</a:t>
            </a:r>
          </a:p>
          <a:p>
            <a:pPr marL="342900" indent="-342900">
              <a:spcBef>
                <a:spcPct val="20000"/>
              </a:spcBef>
              <a:buClr>
                <a:schemeClr val="accent1"/>
              </a:buClr>
              <a:buSzPct val="70000"/>
              <a:buFont typeface="Wingdings" pitchFamily="2" charset="2"/>
              <a:buChar char="Ø"/>
              <a:defRPr/>
            </a:pPr>
            <a:r>
              <a:rPr lang="ro-RO" kern="0" dirty="0">
                <a:solidFill>
                  <a:srgbClr val="777777"/>
                </a:solidFill>
                <a:latin typeface="Times New Roman" pitchFamily="18" charset="0"/>
                <a:cs typeface="Times New Roman" pitchFamily="18" charset="0"/>
              </a:rPr>
              <a:t>Servicii subordonate împrumutului mai pot fi: </a:t>
            </a:r>
            <a:r>
              <a:rPr lang="ro-RO" kern="0" dirty="0">
                <a:solidFill>
                  <a:srgbClr val="FF0000"/>
                </a:solidFill>
                <a:latin typeface="Times New Roman" pitchFamily="18" charset="0"/>
                <a:cs typeface="Times New Roman" pitchFamily="18" charset="0"/>
              </a:rPr>
              <a:t>auto-împrumutul, prelungirea şi rezervarea online a documentelor</a:t>
            </a:r>
            <a:r>
              <a:rPr lang="ro-RO" kern="0" dirty="0">
                <a:solidFill>
                  <a:srgbClr val="777777"/>
                </a:solidFill>
                <a:latin typeface="Times New Roman" pitchFamily="18" charset="0"/>
                <a:cs typeface="Times New Roman" pitchFamily="18" charset="0"/>
              </a:rPr>
              <a:t>, </a:t>
            </a:r>
            <a:r>
              <a:rPr lang="ro-RO" kern="0" dirty="0">
                <a:solidFill>
                  <a:srgbClr val="FF0000"/>
                </a:solidFill>
                <a:latin typeface="Times New Roman" pitchFamily="18" charset="0"/>
                <a:cs typeface="Times New Roman" pitchFamily="18" charset="0"/>
              </a:rPr>
              <a:t>înscrierea la distanţă </a:t>
            </a:r>
            <a:r>
              <a:rPr lang="ro-RO" kern="0" dirty="0">
                <a:solidFill>
                  <a:srgbClr val="777777"/>
                </a:solidFill>
                <a:latin typeface="Times New Roman" pitchFamily="18" charset="0"/>
                <a:cs typeface="Times New Roman" pitchFamily="18" charset="0"/>
              </a:rPr>
              <a:t>sau </a:t>
            </a:r>
            <a:r>
              <a:rPr lang="ro-RO" kern="0" dirty="0">
                <a:solidFill>
                  <a:srgbClr val="FF0000"/>
                </a:solidFill>
                <a:latin typeface="Times New Roman" pitchFamily="18" charset="0"/>
                <a:cs typeface="Times New Roman" pitchFamily="18" charset="0"/>
              </a:rPr>
              <a:t>transportul documentelor la domiciliul </a:t>
            </a:r>
            <a:r>
              <a:rPr lang="ro-RO" kern="0" dirty="0">
                <a:solidFill>
                  <a:srgbClr val="777777"/>
                </a:solidFill>
                <a:latin typeface="Times New Roman" pitchFamily="18" charset="0"/>
                <a:cs typeface="Times New Roman" pitchFamily="18" charset="0"/>
              </a:rPr>
              <a:t>utilizatorului.</a:t>
            </a:r>
          </a:p>
          <a:p>
            <a:pPr marL="342900" indent="-342900">
              <a:spcBef>
                <a:spcPct val="20000"/>
              </a:spcBef>
              <a:buClr>
                <a:schemeClr val="accent1"/>
              </a:buClr>
              <a:buSzPct val="70000"/>
              <a:defRPr/>
            </a:pPr>
            <a:endParaRPr lang="ro-RO" kern="0" dirty="0">
              <a:solidFill>
                <a:srgbClr val="777777"/>
              </a:solidFill>
              <a:latin typeface="Times New Roman" pitchFamily="18" charset="0"/>
              <a:cs typeface="Times New Roman" pitchFamily="18" charset="0"/>
            </a:endParaRPr>
          </a:p>
          <a:p>
            <a:pPr marL="342900" indent="-342900">
              <a:spcBef>
                <a:spcPct val="20000"/>
              </a:spcBef>
              <a:buClr>
                <a:schemeClr val="accent1"/>
              </a:buClr>
              <a:buSzPct val="70000"/>
              <a:defRPr/>
            </a:pPr>
            <a:endParaRPr lang="ro-RO" kern="0" dirty="0">
              <a:solidFill>
                <a:srgbClr val="777777"/>
              </a:solidFill>
              <a:latin typeface="Times New Roman" pitchFamily="18" charset="0"/>
              <a:cs typeface="Times New Roman" pitchFamily="18" charset="0"/>
            </a:endParaRPr>
          </a:p>
          <a:p>
            <a:pPr marL="342900" indent="-342900">
              <a:spcBef>
                <a:spcPct val="20000"/>
              </a:spcBef>
              <a:buClr>
                <a:schemeClr val="accent1"/>
              </a:buClr>
              <a:buSzPct val="70000"/>
              <a:defRPr/>
            </a:pPr>
            <a:r>
              <a:rPr lang="ro-RO" kern="0" dirty="0">
                <a:solidFill>
                  <a:srgbClr val="777777"/>
                </a:solidFill>
                <a:latin typeface="Times New Roman" pitchFamily="18" charset="0"/>
                <a:cs typeface="Times New Roman" pitchFamily="18" charset="0"/>
              </a:rPr>
              <a:t>  </a:t>
            </a:r>
          </a:p>
        </p:txBody>
      </p:sp>
      <p:pic>
        <p:nvPicPr>
          <p:cNvPr id="36866" name="Picture 2" descr="http://t3.gstatic.com/images?q=tbn:ANd9GcQfePK460MOaxDB8I9JA5I2wH0vmc5whaZUpT-hLqvexgyiNSSg"/>
          <p:cNvPicPr>
            <a:picLocks noChangeAspect="1" noChangeArrowheads="1"/>
          </p:cNvPicPr>
          <p:nvPr/>
        </p:nvPicPr>
        <p:blipFill>
          <a:blip r:embed="rId2"/>
          <a:srcRect/>
          <a:stretch>
            <a:fillRect/>
          </a:stretch>
        </p:blipFill>
        <p:spPr bwMode="auto">
          <a:xfrm>
            <a:off x="457200" y="4648200"/>
            <a:ext cx="1295400" cy="1813561"/>
          </a:xfrm>
          <a:prstGeom prst="roundRect">
            <a:avLst/>
          </a:prstGeom>
          <a:noFill/>
        </p:spPr>
      </p:pic>
      <p:pic>
        <p:nvPicPr>
          <p:cNvPr id="36868" name="Picture 4" descr="http://t0.gstatic.com/images?q=tbn:ANd9GcQmk882sm6LJyy7t07nQDZuUx8aj3TXjBUtYKyceeSmTb8LfiKecQ"/>
          <p:cNvPicPr>
            <a:picLocks noChangeAspect="1" noChangeArrowheads="1"/>
          </p:cNvPicPr>
          <p:nvPr/>
        </p:nvPicPr>
        <p:blipFill>
          <a:blip r:embed="rId3"/>
          <a:srcRect/>
          <a:stretch>
            <a:fillRect/>
          </a:stretch>
        </p:blipFill>
        <p:spPr bwMode="auto">
          <a:xfrm>
            <a:off x="6781800" y="4953000"/>
            <a:ext cx="1676399" cy="1619251"/>
          </a:xfrm>
          <a:prstGeom prst="roundRect">
            <a:avLst/>
          </a:prstGeom>
          <a:noFill/>
        </p:spPr>
      </p:pic>
      <p:pic>
        <p:nvPicPr>
          <p:cNvPr id="36870" name="Picture 6" descr="http://t2.gstatic.com/images?q=tbn:ANd9GcS3ed-3NTvA6jgT2Vtq_sAwcW1LnxEKrGiyTrCaFcF7d6iOLXn9tw"/>
          <p:cNvPicPr>
            <a:picLocks noChangeAspect="1" noChangeArrowheads="1"/>
          </p:cNvPicPr>
          <p:nvPr/>
        </p:nvPicPr>
        <p:blipFill>
          <a:blip r:embed="rId4"/>
          <a:srcRect/>
          <a:stretch>
            <a:fillRect/>
          </a:stretch>
        </p:blipFill>
        <p:spPr bwMode="auto">
          <a:xfrm>
            <a:off x="3124200" y="5029200"/>
            <a:ext cx="2133600" cy="1598141"/>
          </a:xfrm>
          <a:prstGeom prst="round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ine 4" descr="volunteer_clip_art.gif"/>
          <p:cNvPicPr>
            <a:picLocks noChangeAspect="1"/>
          </p:cNvPicPr>
          <p:nvPr/>
        </p:nvPicPr>
        <p:blipFill>
          <a:blip r:embed="rId2"/>
          <a:srcRect/>
          <a:stretch>
            <a:fillRect/>
          </a:stretch>
        </p:blipFill>
        <p:spPr bwMode="auto">
          <a:xfrm>
            <a:off x="6172200" y="5257800"/>
            <a:ext cx="2262188" cy="1152525"/>
          </a:xfrm>
          <a:prstGeom prst="rect">
            <a:avLst/>
          </a:prstGeom>
          <a:noFill/>
          <a:ln w="9525">
            <a:noFill/>
            <a:miter lim="800000"/>
            <a:headEnd/>
            <a:tailEnd/>
          </a:ln>
        </p:spPr>
      </p:pic>
      <p:sp>
        <p:nvSpPr>
          <p:cNvPr id="41986" name="Titlu 1"/>
          <p:cNvSpPr>
            <a:spLocks noGrp="1"/>
          </p:cNvSpPr>
          <p:nvPr>
            <p:ph type="title"/>
          </p:nvPr>
        </p:nvSpPr>
        <p:spPr/>
        <p:txBody>
          <a:bodyPr/>
          <a:lstStyle/>
          <a:p>
            <a:pPr eaLnBrk="1" hangingPunct="1"/>
            <a:r>
              <a:rPr lang="ro-RO" smtClean="0"/>
              <a:t>Organizarea de manifestări</a:t>
            </a:r>
          </a:p>
        </p:txBody>
      </p:sp>
      <p:sp>
        <p:nvSpPr>
          <p:cNvPr id="3" name="Substituent conținut 2"/>
          <p:cNvSpPr txBox="1">
            <a:spLocks/>
          </p:cNvSpPr>
          <p:nvPr/>
        </p:nvSpPr>
        <p:spPr>
          <a:xfrm>
            <a:off x="1370013" y="1827213"/>
            <a:ext cx="6935787" cy="4114800"/>
          </a:xfrm>
          <a:prstGeom prst="rect">
            <a:avLst/>
          </a:prstGeom>
        </p:spPr>
        <p:txBody>
          <a:bodyPr/>
          <a:lstStyle/>
          <a:p>
            <a:pPr marL="342900" indent="-342900">
              <a:spcBef>
                <a:spcPct val="20000"/>
              </a:spcBef>
              <a:buClr>
                <a:schemeClr val="accent1"/>
              </a:buClr>
              <a:buSzPct val="70000"/>
              <a:buFont typeface="Wingdings" pitchFamily="2" charset="2"/>
              <a:buChar char="Ø"/>
              <a:defRPr/>
            </a:pPr>
            <a:endParaRPr lang="ro-RO" kern="0" dirty="0">
              <a:solidFill>
                <a:srgbClr val="777777"/>
              </a:solidFill>
              <a:latin typeface="Times New Roman" pitchFamily="18" charset="0"/>
              <a:cs typeface="Times New Roman" pitchFamily="18" charset="0"/>
            </a:endParaRPr>
          </a:p>
        </p:txBody>
      </p:sp>
      <p:sp>
        <p:nvSpPr>
          <p:cNvPr id="4" name="Substituent conținut 2"/>
          <p:cNvSpPr txBox="1">
            <a:spLocks/>
          </p:cNvSpPr>
          <p:nvPr/>
        </p:nvSpPr>
        <p:spPr>
          <a:xfrm>
            <a:off x="1371600" y="1676400"/>
            <a:ext cx="6935788" cy="4800600"/>
          </a:xfrm>
          <a:prstGeom prst="rect">
            <a:avLst/>
          </a:prstGeom>
        </p:spPr>
        <p:txBody>
          <a:bodyPr/>
          <a:lstStyle/>
          <a:p>
            <a:pPr marL="342900" indent="-342900">
              <a:spcBef>
                <a:spcPct val="20000"/>
              </a:spcBef>
              <a:buClr>
                <a:schemeClr val="accent1"/>
              </a:buClr>
              <a:buSzPct val="70000"/>
              <a:buFont typeface="Wingdings" pitchFamily="2" charset="2"/>
              <a:buChar char="Ø"/>
              <a:defRPr/>
            </a:pPr>
            <a:r>
              <a:rPr lang="ro-RO" kern="0" dirty="0">
                <a:solidFill>
                  <a:srgbClr val="777777"/>
                </a:solidFill>
                <a:latin typeface="Times New Roman" pitchFamily="18" charset="0"/>
                <a:cs typeface="Times New Roman" pitchFamily="18" charset="0"/>
              </a:rPr>
              <a:t>Biblioteca - organizator de manifestări</a:t>
            </a:r>
          </a:p>
          <a:p>
            <a:pPr marL="342900" indent="-342900">
              <a:spcBef>
                <a:spcPct val="20000"/>
              </a:spcBef>
              <a:buClr>
                <a:schemeClr val="accent1"/>
              </a:buClr>
              <a:buSzPct val="70000"/>
              <a:buFont typeface="Wingdings" pitchFamily="2" charset="2"/>
              <a:buChar char="Ø"/>
              <a:defRPr/>
            </a:pPr>
            <a:r>
              <a:rPr lang="ro-RO" kern="0" dirty="0">
                <a:solidFill>
                  <a:srgbClr val="777777"/>
                </a:solidFill>
                <a:latin typeface="Times New Roman" pitchFamily="18" charset="0"/>
                <a:cs typeface="Times New Roman" pitchFamily="18" charset="0"/>
              </a:rPr>
              <a:t>Biblioteca - gazdă a manifestărilor organizate de alte organizaţii sau grupuri de persoane din comunitatea în care îşi desfăşoară activitatea.</a:t>
            </a:r>
          </a:p>
          <a:p>
            <a:pPr marL="342900" indent="-342900">
              <a:spcBef>
                <a:spcPct val="20000"/>
              </a:spcBef>
              <a:buClr>
                <a:schemeClr val="accent1"/>
              </a:buClr>
              <a:buSzPct val="70000"/>
              <a:buFont typeface="Wingdings" pitchFamily="2" charset="2"/>
              <a:buChar char="Ø"/>
              <a:defRPr/>
            </a:pPr>
            <a:r>
              <a:rPr lang="ro-RO" kern="0" dirty="0">
                <a:solidFill>
                  <a:srgbClr val="777777"/>
                </a:solidFill>
                <a:latin typeface="Times New Roman" pitchFamily="18" charset="0"/>
                <a:cs typeface="Times New Roman" pitchFamily="18" charset="0"/>
              </a:rPr>
              <a:t>Servicii noi incluse în activităţile bibliotecii pot fi :  - </a:t>
            </a:r>
            <a:r>
              <a:rPr lang="ro-RO" kern="0" dirty="0">
                <a:solidFill>
                  <a:srgbClr val="FF0000"/>
                </a:solidFill>
                <a:latin typeface="Times New Roman" pitchFamily="18" charset="0"/>
                <a:cs typeface="Times New Roman" pitchFamily="18" charset="0"/>
              </a:rPr>
              <a:t>închirierea spaţiului bibliotecii pentru manifestări sociale sau de afaceri;</a:t>
            </a:r>
          </a:p>
          <a:p>
            <a:pPr marL="342900" indent="-342900">
              <a:spcBef>
                <a:spcPct val="20000"/>
              </a:spcBef>
              <a:buClr>
                <a:schemeClr val="accent1"/>
              </a:buClr>
              <a:buSzPct val="70000"/>
              <a:defRPr/>
            </a:pPr>
            <a:r>
              <a:rPr lang="ro-RO" kern="0" dirty="0">
                <a:solidFill>
                  <a:srgbClr val="FF0000"/>
                </a:solidFill>
                <a:latin typeface="Times New Roman" pitchFamily="18" charset="0"/>
                <a:cs typeface="Times New Roman" pitchFamily="18" charset="0"/>
              </a:rPr>
              <a:t>        - crearea şi susţinerea de grupuri suport;</a:t>
            </a:r>
          </a:p>
          <a:p>
            <a:pPr marL="342900" indent="-342900">
              <a:spcBef>
                <a:spcPct val="20000"/>
              </a:spcBef>
              <a:buClr>
                <a:schemeClr val="accent1"/>
              </a:buClr>
              <a:buSzPct val="70000"/>
              <a:defRPr/>
            </a:pPr>
            <a:r>
              <a:rPr lang="ro-RO" kern="0" dirty="0">
                <a:solidFill>
                  <a:srgbClr val="FF0000"/>
                </a:solidFill>
                <a:latin typeface="Times New Roman" pitchFamily="18" charset="0"/>
                <a:cs typeface="Times New Roman" pitchFamily="18" charset="0"/>
              </a:rPr>
              <a:t>        - crearea de spaţii  pentru talk-show-uri;</a:t>
            </a:r>
          </a:p>
          <a:p>
            <a:pPr marL="342900" indent="-342900">
              <a:spcBef>
                <a:spcPct val="20000"/>
              </a:spcBef>
              <a:buClr>
                <a:schemeClr val="accent1"/>
              </a:buClr>
              <a:buSzPct val="70000"/>
              <a:defRPr/>
            </a:pPr>
            <a:r>
              <a:rPr lang="ro-RO" kern="0" dirty="0">
                <a:solidFill>
                  <a:srgbClr val="FF0000"/>
                </a:solidFill>
                <a:latin typeface="Times New Roman" pitchFamily="18" charset="0"/>
                <a:cs typeface="Times New Roman" pitchFamily="18" charset="0"/>
              </a:rPr>
              <a:t>        - înfiinţarea de cluburi specifice (şahiştilor, fotografilor)</a:t>
            </a:r>
          </a:p>
          <a:p>
            <a:pPr marL="342900" indent="-342900">
              <a:spcBef>
                <a:spcPct val="20000"/>
              </a:spcBef>
              <a:buClr>
                <a:schemeClr val="accent1"/>
              </a:buClr>
              <a:buSzPct val="70000"/>
              <a:defRPr/>
            </a:pPr>
            <a:r>
              <a:rPr lang="ro-RO" kern="0" dirty="0">
                <a:solidFill>
                  <a:srgbClr val="FF0000"/>
                </a:solidFill>
                <a:latin typeface="Times New Roman" pitchFamily="18" charset="0"/>
                <a:cs typeface="Times New Roman" pitchFamily="18" charset="0"/>
              </a:rPr>
              <a:t>        - organizarea de cursuri;</a:t>
            </a:r>
          </a:p>
          <a:p>
            <a:pPr marL="342900" indent="-342900">
              <a:spcBef>
                <a:spcPct val="20000"/>
              </a:spcBef>
              <a:buClr>
                <a:schemeClr val="accent1"/>
              </a:buClr>
              <a:buSzPct val="70000"/>
              <a:defRPr/>
            </a:pPr>
            <a:r>
              <a:rPr lang="ro-RO" kern="0" dirty="0">
                <a:solidFill>
                  <a:srgbClr val="777777"/>
                </a:solidFill>
                <a:latin typeface="Times New Roman" pitchFamily="18" charset="0"/>
                <a:cs typeface="Times New Roman" pitchFamily="18" charset="0"/>
              </a:rPr>
              <a:t>        Exemple: cum să joc Wii?; locuri de muncă disponibile şi cum le căutăm, de vorbă cu deputatul meu, cum găsim reţete online?</a:t>
            </a:r>
          </a:p>
          <a:p>
            <a:pPr marL="342900" indent="-342900">
              <a:spcBef>
                <a:spcPct val="20000"/>
              </a:spcBef>
              <a:buClr>
                <a:schemeClr val="accent1"/>
              </a:buClr>
              <a:buSzPct val="70000"/>
              <a:buFont typeface="Arial" pitchFamily="34" charset="0"/>
              <a:buChar char="•"/>
              <a:defRPr/>
            </a:pPr>
            <a:r>
              <a:rPr lang="ro-RO" kern="0" dirty="0">
                <a:solidFill>
                  <a:srgbClr val="FF0000"/>
                </a:solidFill>
                <a:latin typeface="Times New Roman" pitchFamily="18" charset="0"/>
                <a:cs typeface="Times New Roman" pitchFamily="18" charset="0"/>
              </a:rPr>
              <a:t>VOLUNTARI sunt întotdeauna bineveniţi şi foarte utili în bibliotecă! </a:t>
            </a:r>
          </a:p>
          <a:p>
            <a:pPr marL="342900" indent="-342900">
              <a:spcBef>
                <a:spcPct val="20000"/>
              </a:spcBef>
              <a:buClr>
                <a:schemeClr val="accent1"/>
              </a:buClr>
              <a:buSzPct val="70000"/>
              <a:buFont typeface="Arial" pitchFamily="34" charset="0"/>
              <a:buChar char="•"/>
              <a:defRPr/>
            </a:pPr>
            <a:endParaRPr lang="ro-RO" kern="0" dirty="0">
              <a:solidFill>
                <a:srgbClr val="FF0000"/>
              </a:solidFill>
              <a:latin typeface="Times New Roman" pitchFamily="18" charset="0"/>
              <a:cs typeface="Times New Roman" pitchFamily="18" charset="0"/>
            </a:endParaRPr>
          </a:p>
          <a:p>
            <a:pPr marL="342900" indent="-342900">
              <a:spcBef>
                <a:spcPct val="20000"/>
              </a:spcBef>
              <a:buClr>
                <a:schemeClr val="accent1"/>
              </a:buClr>
              <a:buSzPct val="70000"/>
              <a:buFont typeface="Arial" pitchFamily="34" charset="0"/>
              <a:buChar char="•"/>
              <a:defRPr/>
            </a:pPr>
            <a:endParaRPr lang="ro-RO" kern="0" dirty="0">
              <a:solidFill>
                <a:srgbClr val="FF0000"/>
              </a:solidFill>
              <a:latin typeface="Times New Roman" pitchFamily="18" charset="0"/>
              <a:cs typeface="Times New Roman" pitchFamily="18" charset="0"/>
            </a:endParaRPr>
          </a:p>
          <a:p>
            <a:pPr marL="342900" indent="-342900">
              <a:spcBef>
                <a:spcPct val="20000"/>
              </a:spcBef>
              <a:buClr>
                <a:schemeClr val="accent1"/>
              </a:buClr>
              <a:buSzPct val="70000"/>
              <a:buFont typeface="Arial" pitchFamily="34" charset="0"/>
              <a:buChar char="•"/>
              <a:defRPr/>
            </a:pPr>
            <a:endParaRPr lang="ro-RO" kern="0" dirty="0">
              <a:solidFill>
                <a:srgbClr val="FF0000"/>
              </a:solidFill>
              <a:latin typeface="Times New Roman" pitchFamily="18" charset="0"/>
              <a:cs typeface="Times New Roman" pitchFamily="18" charset="0"/>
            </a:endParaRPr>
          </a:p>
          <a:p>
            <a:pPr marL="342900" indent="-342900">
              <a:spcBef>
                <a:spcPct val="20000"/>
              </a:spcBef>
              <a:buClr>
                <a:schemeClr val="accent1"/>
              </a:buClr>
              <a:buSzPct val="70000"/>
              <a:buFont typeface="Arial" pitchFamily="34" charset="0"/>
              <a:buChar char="•"/>
              <a:defRPr/>
            </a:pPr>
            <a:endParaRPr lang="ro-RO" kern="0" dirty="0">
              <a:solidFill>
                <a:srgbClr val="FF0000"/>
              </a:solidFill>
              <a:latin typeface="Times New Roman" pitchFamily="18" charset="0"/>
              <a:cs typeface="Times New Roman" pitchFamily="18" charset="0"/>
            </a:endParaRPr>
          </a:p>
          <a:p>
            <a:pPr marL="342900" indent="-342900">
              <a:spcBef>
                <a:spcPct val="20000"/>
              </a:spcBef>
              <a:buClr>
                <a:schemeClr val="accent1"/>
              </a:buClr>
              <a:buSzPct val="70000"/>
              <a:buFont typeface="Arial" pitchFamily="34" charset="0"/>
              <a:buChar char="•"/>
              <a:defRPr/>
            </a:pPr>
            <a:endParaRPr lang="ro-RO" kern="0" dirty="0">
              <a:solidFill>
                <a:srgbClr val="777777"/>
              </a:solidFill>
              <a:latin typeface="Times New Roman" pitchFamily="18" charset="0"/>
              <a:cs typeface="Times New Roman" pitchFamily="18" charset="0"/>
            </a:endParaRPr>
          </a:p>
          <a:p>
            <a:pPr marL="342900" indent="-342900">
              <a:spcBef>
                <a:spcPct val="20000"/>
              </a:spcBef>
              <a:buClr>
                <a:schemeClr val="accent1"/>
              </a:buClr>
              <a:buSzPct val="70000"/>
              <a:defRPr/>
            </a:pPr>
            <a:endParaRPr lang="ro-RO" kern="0" dirty="0">
              <a:solidFill>
                <a:srgbClr val="777777"/>
              </a:solidFill>
              <a:latin typeface="Times New Roman" pitchFamily="18" charset="0"/>
              <a:cs typeface="Times New Roman" pitchFamily="18" charset="0"/>
            </a:endParaRPr>
          </a:p>
          <a:p>
            <a:pPr marL="342900" indent="-342900">
              <a:spcBef>
                <a:spcPct val="20000"/>
              </a:spcBef>
              <a:buClr>
                <a:schemeClr val="accent1"/>
              </a:buClr>
              <a:buSzPct val="70000"/>
              <a:defRPr/>
            </a:pPr>
            <a:endParaRPr lang="ro-RO" kern="0" dirty="0">
              <a:solidFill>
                <a:srgbClr val="777777"/>
              </a:solidFill>
              <a:latin typeface="Times New Roman" pitchFamily="18" charset="0"/>
              <a:cs typeface="Times New Roman" pitchFamily="18" charset="0"/>
            </a:endParaRPr>
          </a:p>
          <a:p>
            <a:pPr marL="342900" indent="-342900">
              <a:spcBef>
                <a:spcPct val="20000"/>
              </a:spcBef>
              <a:buClr>
                <a:schemeClr val="accent1"/>
              </a:buClr>
              <a:buSzPct val="70000"/>
              <a:defRPr/>
            </a:pPr>
            <a:endParaRPr lang="ro-RO" kern="0" dirty="0">
              <a:solidFill>
                <a:srgbClr val="777777"/>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u 1"/>
          <p:cNvSpPr>
            <a:spLocks noGrp="1"/>
          </p:cNvSpPr>
          <p:nvPr>
            <p:ph type="title"/>
          </p:nvPr>
        </p:nvSpPr>
        <p:spPr/>
        <p:txBody>
          <a:bodyPr/>
          <a:lstStyle/>
          <a:p>
            <a:pPr eaLnBrk="1" hangingPunct="1"/>
            <a:r>
              <a:rPr lang="ro-RO" smtClean="0"/>
              <a:t>Serviciile speciale</a:t>
            </a:r>
          </a:p>
        </p:txBody>
      </p:sp>
      <p:sp>
        <p:nvSpPr>
          <p:cNvPr id="43010" name="Substituent conținut 2"/>
          <p:cNvSpPr>
            <a:spLocks noGrp="1"/>
          </p:cNvSpPr>
          <p:nvPr>
            <p:ph idx="1"/>
          </p:nvPr>
        </p:nvSpPr>
        <p:spPr/>
        <p:txBody>
          <a:bodyPr/>
          <a:lstStyle/>
          <a:p>
            <a:pPr eaLnBrk="1" hangingPunct="1"/>
            <a:r>
              <a:rPr lang="ro-RO" sz="1600" b="1" smtClean="0">
                <a:solidFill>
                  <a:srgbClr val="FF0000"/>
                </a:solidFill>
                <a:latin typeface="Times New Roman" pitchFamily="18" charset="0"/>
                <a:cs typeface="Times New Roman" pitchFamily="18" charset="0"/>
              </a:rPr>
              <a:t>Servicii externe</a:t>
            </a:r>
            <a:r>
              <a:rPr lang="ro-RO" sz="1600" b="1" smtClean="0">
                <a:latin typeface="Times New Roman" pitchFamily="18" charset="0"/>
                <a:cs typeface="Times New Roman" pitchFamily="18" charset="0"/>
              </a:rPr>
              <a:t> </a:t>
            </a:r>
            <a:r>
              <a:rPr lang="ro-RO" sz="1600" smtClean="0">
                <a:latin typeface="Times New Roman" pitchFamily="18" charset="0"/>
                <a:cs typeface="Times New Roman" pitchFamily="18" charset="0"/>
              </a:rPr>
              <a:t>oferite de bibliotecile publice prin intermediul punctelor de servicii care nu sunt în sediul central sau la filiale (spitale, penitenciare, cămine pentru copii şi bătrâni);</a:t>
            </a:r>
          </a:p>
          <a:p>
            <a:pPr eaLnBrk="1" hangingPunct="1"/>
            <a:r>
              <a:rPr lang="ro-RO" sz="1600" b="1" smtClean="0">
                <a:solidFill>
                  <a:srgbClr val="FF0000"/>
                </a:solidFill>
                <a:latin typeface="Times New Roman" pitchFamily="18" charset="0"/>
                <a:cs typeface="Times New Roman" pitchFamily="18" charset="0"/>
              </a:rPr>
              <a:t>Servicii bazate pe tehnologia informaţiei pentru orbi şi persoane cu dizabilităţi vizuale</a:t>
            </a:r>
            <a:r>
              <a:rPr lang="ro-RO" sz="1600" b="1" smtClean="0">
                <a:latin typeface="Times New Roman" pitchFamily="18" charset="0"/>
                <a:cs typeface="Times New Roman" pitchFamily="18" charset="0"/>
              </a:rPr>
              <a:t> </a:t>
            </a:r>
            <a:r>
              <a:rPr lang="ro-RO" sz="1600" smtClean="0">
                <a:latin typeface="Times New Roman" pitchFamily="18" charset="0"/>
                <a:cs typeface="Times New Roman" pitchFamily="18" charset="0"/>
              </a:rPr>
              <a:t>(monitoare mai mari si cu funcţii cu contrast sporit sau display-uri ce convertesc informaţiile în alfabetul Braille, programe  care convertesc textul rostit de utilizator în text scris);</a:t>
            </a:r>
          </a:p>
          <a:p>
            <a:pPr eaLnBrk="1" hangingPunct="1"/>
            <a:r>
              <a:rPr lang="ro-RO" sz="1600" b="1" smtClean="0">
                <a:solidFill>
                  <a:srgbClr val="FF0000"/>
                </a:solidFill>
                <a:latin typeface="Times New Roman" pitchFamily="18" charset="0"/>
                <a:cs typeface="Times New Roman" pitchFamily="18" charset="0"/>
              </a:rPr>
              <a:t>Servicii bazate pe tehnologia informaţiei pentru persoanele cu dizabilităţi neuromotorii</a:t>
            </a:r>
            <a:r>
              <a:rPr lang="ro-RO" sz="1600" smtClean="0">
                <a:solidFill>
                  <a:srgbClr val="FF0000"/>
                </a:solidFill>
                <a:latin typeface="Times New Roman" pitchFamily="18" charset="0"/>
                <a:cs typeface="Times New Roman" pitchFamily="18" charset="0"/>
              </a:rPr>
              <a:t> </a:t>
            </a:r>
            <a:r>
              <a:rPr lang="ro-RO" sz="1600" smtClean="0">
                <a:latin typeface="Times New Roman" pitchFamily="18" charset="0"/>
                <a:cs typeface="Times New Roman" pitchFamily="18" charset="0"/>
              </a:rPr>
              <a:t>( tastaturi cu număr redus de taste, dispozitive care înlocuiesc mouse-ul şi permit efectuarea unor comenzi speciale);</a:t>
            </a:r>
          </a:p>
          <a:p>
            <a:pPr eaLnBrk="1" hangingPunct="1"/>
            <a:r>
              <a:rPr lang="ro-RO" sz="1600" smtClean="0">
                <a:latin typeface="Times New Roman" pitchFamily="18" charset="0"/>
                <a:cs typeface="Times New Roman" pitchFamily="18" charset="0"/>
              </a:rPr>
              <a:t>Tot în categoria serviciilor speciale putem include şi : serviciile de orientare şi instruire a utilizatorilor şi cele orientate pe grupuri ţintă (afaceri, minorităţi); furnizarea serviciilor de poştă electronică şi constituirea de biblioteci digitale.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6" descr="http://2.bp.blogspot.com/_zs_oQcvX5_0/SMYHdmOzZZI/AAAAAAAAB_M/vlnMDyWqr5I/s320/diddl-pc.gif"/>
          <p:cNvPicPr>
            <a:picLocks noChangeAspect="1" noChangeArrowheads="1"/>
          </p:cNvPicPr>
          <p:nvPr/>
        </p:nvPicPr>
        <p:blipFill>
          <a:blip r:embed="rId2"/>
          <a:srcRect/>
          <a:stretch>
            <a:fillRect/>
          </a:stretch>
        </p:blipFill>
        <p:spPr bwMode="auto">
          <a:xfrm>
            <a:off x="4953000" y="2514600"/>
            <a:ext cx="3276600" cy="3308350"/>
          </a:xfrm>
          <a:prstGeom prst="rect">
            <a:avLst/>
          </a:prstGeom>
          <a:noFill/>
          <a:ln w="9525">
            <a:noFill/>
            <a:miter lim="800000"/>
            <a:headEnd/>
            <a:tailEnd/>
          </a:ln>
        </p:spPr>
      </p:pic>
      <p:sp>
        <p:nvSpPr>
          <p:cNvPr id="44034" name="Titlu 2"/>
          <p:cNvSpPr>
            <a:spLocks noGrp="1"/>
          </p:cNvSpPr>
          <p:nvPr>
            <p:ph type="title"/>
          </p:nvPr>
        </p:nvSpPr>
        <p:spPr>
          <a:xfrm>
            <a:off x="1066800" y="301625"/>
            <a:ext cx="7616825" cy="2822575"/>
          </a:xfrm>
        </p:spPr>
        <p:txBody>
          <a:bodyPr/>
          <a:lstStyle/>
          <a:p>
            <a:pPr algn="ctr" eaLnBrk="1" hangingPunct="1"/>
            <a:r>
              <a:rPr lang="ro-RO" smtClean="0"/>
              <a:t/>
            </a:r>
            <a:br>
              <a:rPr lang="ro-RO" smtClean="0"/>
            </a:br>
            <a:r>
              <a:rPr lang="ro-RO" smtClean="0"/>
              <a:t/>
            </a:r>
            <a:br>
              <a:rPr lang="ro-RO" smtClean="0"/>
            </a:br>
            <a:r>
              <a:rPr lang="ro-RO" smtClean="0"/>
              <a:t/>
            </a:r>
            <a:br>
              <a:rPr lang="ro-RO" smtClean="0"/>
            </a:br>
            <a:r>
              <a:rPr lang="ro-RO" smtClean="0"/>
              <a:t/>
            </a:r>
            <a:br>
              <a:rPr lang="ro-RO" smtClean="0"/>
            </a:br>
            <a:r>
              <a:rPr lang="ro-RO" smtClean="0"/>
              <a:t>        Vă mulţumesc pentru atenţie !</a:t>
            </a:r>
            <a:br>
              <a:rPr lang="ro-RO" smtClean="0"/>
            </a:br>
            <a:endParaRPr lang="ro-RO" smtClean="0"/>
          </a:p>
        </p:txBody>
      </p:sp>
      <p:sp>
        <p:nvSpPr>
          <p:cNvPr id="6" name="CasetăText 5"/>
          <p:cNvSpPr txBox="1"/>
          <p:nvPr/>
        </p:nvSpPr>
        <p:spPr>
          <a:xfrm>
            <a:off x="2895600" y="6096000"/>
            <a:ext cx="3886200" cy="366713"/>
          </a:xfrm>
          <a:prstGeom prst="rect">
            <a:avLst/>
          </a:prstGeom>
          <a:noFill/>
        </p:spPr>
        <p:txBody>
          <a:bodyPr>
            <a:spAutoFit/>
          </a:bodyPr>
          <a:lstStyle/>
          <a:p>
            <a:pPr eaLnBrk="0" hangingPunct="0"/>
            <a:r>
              <a:rPr lang="ro-RO"/>
              <a:t>Material realizat de</a:t>
            </a:r>
            <a:r>
              <a:rPr lang="en-US"/>
              <a:t> Cateluţa </a:t>
            </a:r>
            <a:r>
              <a:rPr lang="ro-RO"/>
              <a:t>Barbu</a:t>
            </a:r>
          </a:p>
        </p:txBody>
      </p:sp>
      <p:pic>
        <p:nvPicPr>
          <p:cNvPr id="44036" name="Picture 8" descr="http://diddl.altervista.org/immagini_diddl/diddl_e_friends/diddl_e_pimboli_5.gif"/>
          <p:cNvPicPr>
            <a:picLocks noChangeAspect="1" noChangeArrowheads="1"/>
          </p:cNvPicPr>
          <p:nvPr/>
        </p:nvPicPr>
        <p:blipFill>
          <a:blip r:embed="rId3"/>
          <a:srcRect/>
          <a:stretch>
            <a:fillRect/>
          </a:stretch>
        </p:blipFill>
        <p:spPr bwMode="auto">
          <a:xfrm>
            <a:off x="1387475" y="2667000"/>
            <a:ext cx="3260725" cy="3200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descr="http://www.ne-cenzurat.ro/images/stories/cultura/carti.jpg"/>
          <p:cNvPicPr>
            <a:picLocks noChangeAspect="1" noChangeArrowheads="1"/>
          </p:cNvPicPr>
          <p:nvPr/>
        </p:nvPicPr>
        <p:blipFill>
          <a:blip r:embed="rId2"/>
          <a:srcRect/>
          <a:stretch>
            <a:fillRect/>
          </a:stretch>
        </p:blipFill>
        <p:spPr bwMode="auto">
          <a:xfrm>
            <a:off x="4038600" y="5562600"/>
            <a:ext cx="1524000" cy="1046163"/>
          </a:xfrm>
          <a:prstGeom prst="rect">
            <a:avLst/>
          </a:prstGeom>
          <a:noFill/>
          <a:ln w="9525">
            <a:noFill/>
            <a:miter lim="800000"/>
            <a:headEnd/>
            <a:tailEnd/>
          </a:ln>
        </p:spPr>
      </p:pic>
      <p:pic>
        <p:nvPicPr>
          <p:cNvPr id="18434" name="Picture 4" descr="diddl_poeta.gif"/>
          <p:cNvPicPr>
            <a:picLocks noChangeAspect="1" noChangeArrowheads="1" noCrop="1"/>
          </p:cNvPicPr>
          <p:nvPr/>
        </p:nvPicPr>
        <p:blipFill>
          <a:blip r:embed="rId3"/>
          <a:srcRect/>
          <a:stretch>
            <a:fillRect/>
          </a:stretch>
        </p:blipFill>
        <p:spPr bwMode="auto">
          <a:xfrm>
            <a:off x="7315200" y="304800"/>
            <a:ext cx="1295400" cy="1139825"/>
          </a:xfrm>
          <a:prstGeom prst="rect">
            <a:avLst/>
          </a:prstGeom>
          <a:noFill/>
          <a:ln w="9525">
            <a:noFill/>
            <a:miter lim="800000"/>
            <a:headEnd/>
            <a:tailEnd/>
          </a:ln>
        </p:spPr>
      </p:pic>
      <p:sp>
        <p:nvSpPr>
          <p:cNvPr id="368642" name="Rectangle 2"/>
          <p:cNvSpPr>
            <a:spLocks noGrp="1" noChangeArrowheads="1"/>
          </p:cNvSpPr>
          <p:nvPr>
            <p:ph type="title"/>
          </p:nvPr>
        </p:nvSpPr>
        <p:spPr/>
        <p:txBody>
          <a:bodyPr/>
          <a:lstStyle/>
          <a:p>
            <a:pPr eaLnBrk="1" hangingPunct="1">
              <a:defRPr/>
            </a:pPr>
            <a:r>
              <a:rPr lang="ro-RO" dirty="0" smtClean="0"/>
              <a:t>Misiunile bibliotecii publice</a:t>
            </a:r>
            <a:br>
              <a:rPr lang="ro-RO" dirty="0" smtClean="0"/>
            </a:br>
            <a:r>
              <a:rPr lang="ro-RO" sz="1050" dirty="0" smtClean="0"/>
              <a:t>extras din Manifestul bibliotecilor publice IFLA/UNESCO</a:t>
            </a:r>
            <a:endParaRPr lang="en-US" sz="1050" dirty="0" smtClean="0"/>
          </a:p>
        </p:txBody>
      </p:sp>
      <p:sp>
        <p:nvSpPr>
          <p:cNvPr id="18436" name="Rectangle 3"/>
          <p:cNvSpPr>
            <a:spLocks noGrp="1" noChangeArrowheads="1"/>
          </p:cNvSpPr>
          <p:nvPr>
            <p:ph type="body" idx="1"/>
          </p:nvPr>
        </p:nvSpPr>
        <p:spPr>
          <a:xfrm>
            <a:off x="1370013" y="1827213"/>
            <a:ext cx="7313612" cy="4344987"/>
          </a:xfrm>
        </p:spPr>
        <p:txBody>
          <a:bodyPr/>
          <a:lstStyle/>
          <a:p>
            <a:pPr eaLnBrk="1" hangingPunct="1"/>
            <a:r>
              <a:rPr lang="ro-RO" sz="2000" smtClean="0">
                <a:latin typeface="Times New Roman" pitchFamily="18" charset="0"/>
                <a:cs typeface="Times New Roman" pitchFamily="18" charset="0"/>
              </a:rPr>
              <a:t>Crearea</a:t>
            </a:r>
            <a:r>
              <a:rPr lang="ro-RO" sz="2400" smtClean="0">
                <a:latin typeface="Times New Roman" pitchFamily="18" charset="0"/>
                <a:cs typeface="Times New Roman" pitchFamily="18" charset="0"/>
              </a:rPr>
              <a:t> </a:t>
            </a:r>
            <a:r>
              <a:rPr lang="ro-RO" sz="2000" smtClean="0">
                <a:latin typeface="Times New Roman" pitchFamily="18" charset="0"/>
                <a:cs typeface="Times New Roman" pitchFamily="18" charset="0"/>
              </a:rPr>
              <a:t>deprinderilor de lectură la copii începând de la vârste fragede;</a:t>
            </a:r>
          </a:p>
          <a:p>
            <a:pPr eaLnBrk="1" hangingPunct="1"/>
            <a:r>
              <a:rPr lang="ro-RO" sz="2000" smtClean="0">
                <a:latin typeface="Times New Roman" pitchFamily="18" charset="0"/>
                <a:cs typeface="Times New Roman" pitchFamily="18" charset="0"/>
              </a:rPr>
              <a:t>Stimularea imaginației și creativității copiilor și tinerilor;</a:t>
            </a:r>
            <a:endParaRPr lang="en-US" sz="2000" smtClean="0">
              <a:latin typeface="Times New Roman" pitchFamily="18" charset="0"/>
              <a:cs typeface="Times New Roman" pitchFamily="18" charset="0"/>
            </a:endParaRPr>
          </a:p>
          <a:p>
            <a:pPr eaLnBrk="1" hangingPunct="1"/>
            <a:r>
              <a:rPr lang="ro-RO" sz="2000" smtClean="0">
                <a:latin typeface="Times New Roman" pitchFamily="18" charset="0"/>
                <a:cs typeface="Times New Roman" pitchFamily="18" charset="0"/>
              </a:rPr>
              <a:t>Susținerea educației individuale și autodidacte;</a:t>
            </a:r>
          </a:p>
          <a:p>
            <a:pPr eaLnBrk="1" hangingPunct="1"/>
            <a:r>
              <a:rPr lang="ro-RO" sz="2000" smtClean="0">
                <a:latin typeface="Times New Roman" pitchFamily="18" charset="0"/>
                <a:cs typeface="Times New Roman" pitchFamily="18" charset="0"/>
              </a:rPr>
              <a:t>Promovarea conștientizării moștenirii culturale și susținerea tradiției locale;</a:t>
            </a:r>
          </a:p>
          <a:p>
            <a:pPr eaLnBrk="1" hangingPunct="1"/>
            <a:r>
              <a:rPr lang="ro-RO" sz="2000" smtClean="0">
                <a:latin typeface="Times New Roman" pitchFamily="18" charset="0"/>
                <a:cs typeface="Times New Roman" pitchFamily="18" charset="0"/>
              </a:rPr>
              <a:t>Organizarea de programe de alfabetizare pentru toate vârstele și chiar inițierea lor dacă este necesar;</a:t>
            </a:r>
          </a:p>
          <a:p>
            <a:pPr eaLnBrk="1" hangingPunct="1"/>
            <a:r>
              <a:rPr lang="ro-RO" sz="2000" smtClean="0">
                <a:latin typeface="Times New Roman" pitchFamily="18" charset="0"/>
                <a:cs typeface="Times New Roman" pitchFamily="18" charset="0"/>
              </a:rPr>
              <a:t>Asigurarea accesului la toate tipurile de informație comunitară;</a:t>
            </a:r>
          </a:p>
          <a:p>
            <a:pPr eaLnBrk="1" hangingPunct="1"/>
            <a:r>
              <a:rPr lang="ro-RO" sz="2000" smtClean="0">
                <a:latin typeface="Times New Roman" pitchFamily="18" charset="0"/>
                <a:cs typeface="Times New Roman" pitchFamily="18" charset="0"/>
              </a:rPr>
              <a:t>Oferirea de servicii informaționale adecvate firmelor sau asociaților de interese locale;</a:t>
            </a:r>
          </a:p>
          <a:p>
            <a:pPr eaLnBrk="1" hangingPunct="1"/>
            <a:r>
              <a:rPr lang="ro-RO" sz="2000" smtClean="0">
                <a:latin typeface="Times New Roman" pitchFamily="18" charset="0"/>
                <a:cs typeface="Times New Roman" pitchFamily="18" charset="0"/>
              </a:rPr>
              <a:t>Facilitarea deprinderii abilităților informaționale și de operare a calculatorului</a:t>
            </a:r>
          </a:p>
        </p:txBody>
      </p:sp>
      <p:pic>
        <p:nvPicPr>
          <p:cNvPr id="18437" name="Picture 2" descr="Books gif file"/>
          <p:cNvPicPr>
            <a:picLocks noChangeAspect="1" noChangeArrowheads="1" noCrop="1"/>
          </p:cNvPicPr>
          <p:nvPr/>
        </p:nvPicPr>
        <p:blipFill>
          <a:blip r:embed="rId4"/>
          <a:srcRect/>
          <a:stretch>
            <a:fillRect/>
          </a:stretch>
        </p:blipFill>
        <p:spPr bwMode="auto">
          <a:xfrm>
            <a:off x="609600" y="609600"/>
            <a:ext cx="781050" cy="781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ro-RO" smtClean="0"/>
              <a:t>Publicul și nevoile sale actuale</a:t>
            </a:r>
            <a:endParaRPr lang="en-US" smtClean="0"/>
          </a:p>
        </p:txBody>
      </p:sp>
      <p:sp>
        <p:nvSpPr>
          <p:cNvPr id="19458" name="Rectangle 3"/>
          <p:cNvSpPr>
            <a:spLocks noGrp="1" noChangeArrowheads="1"/>
          </p:cNvSpPr>
          <p:nvPr>
            <p:ph type="body" idx="1"/>
          </p:nvPr>
        </p:nvSpPr>
        <p:spPr>
          <a:xfrm>
            <a:off x="1371600" y="1827213"/>
            <a:ext cx="7312025" cy="4114800"/>
          </a:xfrm>
        </p:spPr>
        <p:txBody>
          <a:bodyPr/>
          <a:lstStyle/>
          <a:p>
            <a:pPr eaLnBrk="1" hangingPunct="1">
              <a:buFont typeface="Wingdings" pitchFamily="2" charset="2"/>
              <a:buNone/>
            </a:pPr>
            <a:r>
              <a:rPr lang="ro-RO" sz="1800" smtClean="0">
                <a:latin typeface="Times New Roman" pitchFamily="18" charset="0"/>
                <a:cs typeface="Times New Roman" pitchFamily="18" charset="0"/>
              </a:rPr>
              <a:t>         Biblioteca publică este prin excelență o bibliotecă socială, ale cărei servicii sunt orientate spre utilizator și ar trebui să devină un serviciu public personalizat. De aceea bibliotecarul trebuie să-și cunoască foarte bine publicul pentru a-i putea oferi informațiile precise și adecvate de care are nevoie.</a:t>
            </a:r>
          </a:p>
          <a:p>
            <a:pPr eaLnBrk="1" hangingPunct="1">
              <a:buFont typeface="Wingdings" pitchFamily="2" charset="2"/>
              <a:buNone/>
            </a:pPr>
            <a:r>
              <a:rPr lang="ro-RO" sz="1800" smtClean="0">
                <a:latin typeface="Times New Roman" pitchFamily="18" charset="0"/>
                <a:cs typeface="Times New Roman" pitchFamily="18" charset="0"/>
              </a:rPr>
              <a:t>      Bibliotecarul trebuie să recurgă la studii </a:t>
            </a:r>
            <a:r>
              <a:rPr lang="ro-RO" sz="1800" b="1" smtClean="0">
                <a:latin typeface="Times New Roman" pitchFamily="18" charset="0"/>
                <a:cs typeface="Times New Roman" pitchFamily="18" charset="0"/>
              </a:rPr>
              <a:t>directe</a:t>
            </a:r>
            <a:r>
              <a:rPr lang="ro-RO" sz="1800" smtClean="0">
                <a:latin typeface="Times New Roman" pitchFamily="18" charset="0"/>
                <a:cs typeface="Times New Roman" pitchFamily="18" charset="0"/>
              </a:rPr>
              <a:t> (intervievării directe asupra necesităților de informare, gradul de satisfacere obținut în bibliotecă) și </a:t>
            </a:r>
            <a:r>
              <a:rPr lang="ro-RO" sz="1800" b="1" smtClean="0">
                <a:latin typeface="Times New Roman" pitchFamily="18" charset="0"/>
                <a:cs typeface="Times New Roman" pitchFamily="18" charset="0"/>
              </a:rPr>
              <a:t>indirecte </a:t>
            </a:r>
            <a:r>
              <a:rPr lang="ro-RO" sz="1800" smtClean="0">
                <a:latin typeface="Times New Roman" pitchFamily="18" charset="0"/>
                <a:cs typeface="Times New Roman" pitchFamily="18" charset="0"/>
              </a:rPr>
              <a:t>(informații obținute din situații statistice, anchete economice și sociale, studii privind piața de carte și utilizarea internetului.)</a:t>
            </a:r>
            <a:endParaRPr lang="ro-RO" sz="1800" b="1" smtClean="0">
              <a:latin typeface="Times New Roman" pitchFamily="18" charset="0"/>
              <a:cs typeface="Times New Roman" pitchFamily="18" charset="0"/>
            </a:endParaRPr>
          </a:p>
          <a:p>
            <a:pPr eaLnBrk="1" hangingPunct="1">
              <a:buFont typeface="Wingdings" pitchFamily="2" charset="2"/>
              <a:buNone/>
            </a:pPr>
            <a:r>
              <a:rPr lang="ro-RO" sz="1800" b="1" smtClean="0">
                <a:solidFill>
                  <a:srgbClr val="FF0000"/>
                </a:solidFill>
                <a:latin typeface="Times New Roman" pitchFamily="18" charset="0"/>
                <a:cs typeface="Times New Roman" pitchFamily="18" charset="0"/>
              </a:rPr>
              <a:t>Utilizatorul modern</a:t>
            </a:r>
            <a:r>
              <a:rPr lang="ro-RO" sz="1800" smtClean="0">
                <a:solidFill>
                  <a:srgbClr val="FF0000"/>
                </a:solidFill>
                <a:latin typeface="Times New Roman" pitchFamily="18" charset="0"/>
                <a:cs typeface="Times New Roman" pitchFamily="18" charset="0"/>
              </a:rPr>
              <a:t> </a:t>
            </a:r>
            <a:r>
              <a:rPr lang="ro-RO" sz="1800" smtClean="0">
                <a:latin typeface="Times New Roman" pitchFamily="18" charset="0"/>
                <a:cs typeface="Times New Roman" pitchFamily="18" charset="0"/>
              </a:rPr>
              <a:t>are nevoie de : </a:t>
            </a:r>
            <a:r>
              <a:rPr lang="ro-RO" sz="2000" b="1" smtClean="0">
                <a:solidFill>
                  <a:srgbClr val="FF0000"/>
                </a:solidFill>
                <a:latin typeface="Times New Roman" pitchFamily="18" charset="0"/>
                <a:cs typeface="Times New Roman" pitchFamily="18" charset="0"/>
              </a:rPr>
              <a:t>acces rapid, </a:t>
            </a:r>
          </a:p>
          <a:p>
            <a:pPr algn="ctr" eaLnBrk="1" hangingPunct="1">
              <a:buFont typeface="Wingdings" pitchFamily="2" charset="2"/>
              <a:buNone/>
            </a:pPr>
            <a:r>
              <a:rPr lang="ro-RO" sz="2000" b="1" smtClean="0">
                <a:solidFill>
                  <a:srgbClr val="FF0000"/>
                </a:solidFill>
                <a:latin typeface="Times New Roman" pitchFamily="18" charset="0"/>
                <a:cs typeface="Times New Roman" pitchFamily="18" charset="0"/>
              </a:rPr>
              <a:t>de oriunde și oricând</a:t>
            </a:r>
          </a:p>
          <a:p>
            <a:pPr algn="ctr" eaLnBrk="1" hangingPunct="1">
              <a:buFont typeface="Wingdings" pitchFamily="2" charset="2"/>
              <a:buNone/>
            </a:pPr>
            <a:r>
              <a:rPr lang="ro-RO" sz="2000" b="1" smtClean="0">
                <a:solidFill>
                  <a:srgbClr val="FF0000"/>
                </a:solidFill>
                <a:latin typeface="Times New Roman" pitchFamily="18" charset="0"/>
                <a:cs typeface="Times New Roman" pitchFamily="18" charset="0"/>
              </a:rPr>
              <a:t> la resurse de foarte bună calitate.</a:t>
            </a:r>
            <a:endParaRPr lang="ro-RO" sz="1800" b="1" smtClean="0">
              <a:solidFill>
                <a:srgbClr val="FF0000"/>
              </a:solidFill>
              <a:latin typeface="Times New Roman" pitchFamily="18" charset="0"/>
              <a:cs typeface="Times New Roman" pitchFamily="18" charset="0"/>
            </a:endParaRPr>
          </a:p>
          <a:p>
            <a:pPr algn="ctr" eaLnBrk="1" hangingPunct="1">
              <a:buFont typeface="Wingdings" pitchFamily="2" charset="2"/>
              <a:buNone/>
            </a:pPr>
            <a:r>
              <a:rPr lang="ro-RO" sz="1800" smtClean="0">
                <a:solidFill>
                  <a:srgbClr val="FF0000"/>
                </a:solidFill>
                <a:latin typeface="Times New Roman" pitchFamily="18" charset="0"/>
                <a:cs typeface="Times New Roman" pitchFamily="18" charset="0"/>
              </a:rPr>
              <a:t>                                                        </a:t>
            </a:r>
            <a:r>
              <a:rPr lang="ro-RO" sz="1600" smtClean="0">
                <a:solidFill>
                  <a:srgbClr val="FF0000"/>
                </a:solidFill>
                <a:latin typeface="Times New Roman" pitchFamily="18" charset="0"/>
                <a:cs typeface="Times New Roman" pitchFamily="18" charset="0"/>
              </a:rPr>
              <a:t>   </a:t>
            </a:r>
            <a:endParaRPr lang="en-US" sz="1600" smtClean="0">
              <a:solidFill>
                <a:srgbClr val="FF000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ine 4" descr="librarian.gif"/>
          <p:cNvPicPr>
            <a:picLocks noChangeAspect="1"/>
          </p:cNvPicPr>
          <p:nvPr/>
        </p:nvPicPr>
        <p:blipFill>
          <a:blip r:embed="rId3"/>
          <a:srcRect/>
          <a:stretch>
            <a:fillRect/>
          </a:stretch>
        </p:blipFill>
        <p:spPr bwMode="auto">
          <a:xfrm>
            <a:off x="0" y="3810000"/>
            <a:ext cx="1485900" cy="2638425"/>
          </a:xfrm>
          <a:prstGeom prst="rect">
            <a:avLst/>
          </a:prstGeom>
          <a:noFill/>
          <a:ln w="9525">
            <a:noFill/>
            <a:miter lim="800000"/>
            <a:headEnd/>
            <a:tailEnd/>
          </a:ln>
        </p:spPr>
      </p:pic>
      <p:pic>
        <p:nvPicPr>
          <p:cNvPr id="20482" name="Picture 2" descr="http://www.eodls.lib.ok.us/services.jpg"/>
          <p:cNvPicPr>
            <a:picLocks noChangeAspect="1" noChangeArrowheads="1"/>
          </p:cNvPicPr>
          <p:nvPr/>
        </p:nvPicPr>
        <p:blipFill>
          <a:blip r:embed="rId4"/>
          <a:srcRect/>
          <a:stretch>
            <a:fillRect/>
          </a:stretch>
        </p:blipFill>
        <p:spPr bwMode="auto">
          <a:xfrm>
            <a:off x="6553200" y="3429000"/>
            <a:ext cx="2057400" cy="2984500"/>
          </a:xfrm>
          <a:prstGeom prst="rect">
            <a:avLst/>
          </a:prstGeom>
          <a:noFill/>
          <a:ln w="9525">
            <a:noFill/>
            <a:miter lim="800000"/>
            <a:headEnd/>
            <a:tailEnd/>
          </a:ln>
        </p:spPr>
      </p:pic>
      <p:sp>
        <p:nvSpPr>
          <p:cNvPr id="20483" name="Rectangle 2"/>
          <p:cNvSpPr>
            <a:spLocks noGrp="1" noChangeArrowheads="1"/>
          </p:cNvSpPr>
          <p:nvPr>
            <p:ph type="title"/>
          </p:nvPr>
        </p:nvSpPr>
        <p:spPr/>
        <p:txBody>
          <a:bodyPr/>
          <a:lstStyle/>
          <a:p>
            <a:pPr eaLnBrk="1" hangingPunct="1"/>
            <a:r>
              <a:rPr lang="ro-RO" smtClean="0"/>
              <a:t>Personalul din biblioteci</a:t>
            </a:r>
            <a:endParaRPr lang="en-US" smtClean="0"/>
          </a:p>
        </p:txBody>
      </p:sp>
      <p:sp>
        <p:nvSpPr>
          <p:cNvPr id="20484" name="Rectangle 3"/>
          <p:cNvSpPr>
            <a:spLocks noGrp="1" noChangeArrowheads="1"/>
          </p:cNvSpPr>
          <p:nvPr>
            <p:ph type="body" idx="1"/>
          </p:nvPr>
        </p:nvSpPr>
        <p:spPr/>
        <p:txBody>
          <a:bodyPr/>
          <a:lstStyle/>
          <a:p>
            <a:pPr eaLnBrk="1" hangingPunct="1">
              <a:lnSpc>
                <a:spcPct val="90000"/>
              </a:lnSpc>
            </a:pPr>
            <a:r>
              <a:rPr lang="ro-RO" sz="2000" smtClean="0">
                <a:latin typeface="Times New Roman" pitchFamily="18" charset="0"/>
                <a:cs typeface="Times New Roman" pitchFamily="18" charset="0"/>
              </a:rPr>
              <a:t>Profesia de bibliotecar a cunoscut o perioadă de expansiune, natura muncii de bibliotecar este foarte diversă și greu de definit.</a:t>
            </a:r>
          </a:p>
          <a:p>
            <a:pPr eaLnBrk="1" hangingPunct="1">
              <a:lnSpc>
                <a:spcPct val="90000"/>
              </a:lnSpc>
            </a:pPr>
            <a:r>
              <a:rPr lang="ro-RO" sz="2000" smtClean="0">
                <a:latin typeface="Times New Roman" pitchFamily="18" charset="0"/>
                <a:cs typeface="Times New Roman" pitchFamily="18" charset="0"/>
              </a:rPr>
              <a:t>Sarcinile bibliotecarilor sunt variate: servicii de referințe, relații cu publicul, consilierea și formarea utilizatorilor, achiziția de documente și dezvoltarea colecțiilor, catalogare şi organizare de evenimente culturale.</a:t>
            </a:r>
          </a:p>
          <a:p>
            <a:pPr eaLnBrk="1" hangingPunct="1">
              <a:lnSpc>
                <a:spcPct val="90000"/>
              </a:lnSpc>
            </a:pPr>
            <a:r>
              <a:rPr lang="ro-RO" sz="2400" b="1" smtClean="0">
                <a:solidFill>
                  <a:srgbClr val="FF0000"/>
                </a:solidFill>
                <a:latin typeface="Times New Roman" pitchFamily="18" charset="0"/>
                <a:cs typeface="Times New Roman" pitchFamily="18" charset="0"/>
              </a:rPr>
              <a:t>Bibliotecarul modern</a:t>
            </a:r>
            <a:r>
              <a:rPr lang="ro-RO" sz="2400" b="1" smtClean="0">
                <a:latin typeface="Times New Roman" pitchFamily="18" charset="0"/>
                <a:cs typeface="Times New Roman" pitchFamily="18" charset="0"/>
              </a:rPr>
              <a:t>  </a:t>
            </a:r>
            <a:r>
              <a:rPr lang="ro-RO" sz="2400" smtClean="0">
                <a:latin typeface="Times New Roman" pitchFamily="18" charset="0"/>
                <a:cs typeface="Times New Roman" pitchFamily="18" charset="0"/>
              </a:rPr>
              <a:t>trebuie să fie pregătit </a:t>
            </a:r>
          </a:p>
          <a:p>
            <a:pPr eaLnBrk="1" hangingPunct="1">
              <a:lnSpc>
                <a:spcPct val="90000"/>
              </a:lnSpc>
              <a:buFont typeface="Wingdings" pitchFamily="2" charset="2"/>
              <a:buChar char="v"/>
            </a:pPr>
            <a:r>
              <a:rPr lang="ro-RO" sz="2400" smtClean="0">
                <a:latin typeface="Times New Roman" pitchFamily="18" charset="0"/>
                <a:cs typeface="Times New Roman" pitchFamily="18" charset="0"/>
              </a:rPr>
              <a:t>să administreze site-uri web,</a:t>
            </a:r>
          </a:p>
          <a:p>
            <a:pPr eaLnBrk="1" hangingPunct="1">
              <a:lnSpc>
                <a:spcPct val="90000"/>
              </a:lnSpc>
              <a:buFont typeface="Wingdings" pitchFamily="2" charset="2"/>
              <a:buChar char="v"/>
            </a:pPr>
            <a:r>
              <a:rPr lang="ro-RO" sz="2400" smtClean="0">
                <a:latin typeface="Times New Roman" pitchFamily="18" charset="0"/>
                <a:cs typeface="Times New Roman" pitchFamily="18" charset="0"/>
              </a:rPr>
              <a:t> să realizeze campanii de marketing cultural, </a:t>
            </a:r>
          </a:p>
          <a:p>
            <a:pPr eaLnBrk="1" hangingPunct="1">
              <a:lnSpc>
                <a:spcPct val="90000"/>
              </a:lnSpc>
              <a:buFont typeface="Wingdings" pitchFamily="2" charset="2"/>
              <a:buChar char="v"/>
            </a:pPr>
            <a:r>
              <a:rPr lang="ro-RO" sz="2400" smtClean="0">
                <a:latin typeface="Times New Roman" pitchFamily="18" charset="0"/>
                <a:cs typeface="Times New Roman" pitchFamily="18" charset="0"/>
              </a:rPr>
              <a:t>să obțină granturi </a:t>
            </a:r>
          </a:p>
          <a:p>
            <a:pPr eaLnBrk="1" hangingPunct="1">
              <a:lnSpc>
                <a:spcPct val="90000"/>
              </a:lnSpc>
              <a:buFont typeface="Wingdings" pitchFamily="2" charset="2"/>
              <a:buChar char="v"/>
            </a:pPr>
            <a:r>
              <a:rPr lang="ro-RO" sz="2400" smtClean="0">
                <a:latin typeface="Times New Roman" pitchFamily="18" charset="0"/>
                <a:cs typeface="Times New Roman" pitchFamily="18" charset="0"/>
              </a:rPr>
              <a:t>sau să conceapă şi să gestioneze proiecte.</a:t>
            </a:r>
          </a:p>
          <a:p>
            <a:pPr eaLnBrk="1" hangingPunct="1">
              <a:lnSpc>
                <a:spcPct val="90000"/>
              </a:lnSpc>
              <a:buFont typeface="Wingdings" pitchFamily="2" charset="2"/>
              <a:buNone/>
            </a:pPr>
            <a:endParaRPr lang="en-US" sz="24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en-US" sz="20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en-US" sz="20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en-US" sz="20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en-US" sz="20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en-US" sz="20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en-US" sz="20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en-US" sz="20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en-US" sz="20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en-US" sz="2000" b="1"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r>
              <a:rPr lang="ro-RO" sz="2000" b="1" smtClean="0">
                <a:solidFill>
                  <a:srgbClr val="FF0000"/>
                </a:solidFill>
                <a:latin typeface="Times New Roman" pitchFamily="18" charset="0"/>
                <a:cs typeface="Times New Roman" pitchFamily="18" charset="0"/>
              </a:rPr>
              <a:t> </a:t>
            </a:r>
            <a:endParaRPr lang="en-US" sz="200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lnSpc>
                <a:spcPct val="90000"/>
              </a:lnSpc>
            </a:pPr>
            <a:r>
              <a:rPr lang="ro-RO" b="1" smtClean="0">
                <a:solidFill>
                  <a:srgbClr val="FF0000"/>
                </a:solidFill>
                <a:latin typeface="Times New Roman" pitchFamily="18" charset="0"/>
                <a:cs typeface="Times New Roman" pitchFamily="18" charset="0"/>
              </a:rPr>
              <a:t>Bibliotecarul de tip nou</a:t>
            </a:r>
            <a:endParaRPr lang="en-US" smtClean="0">
              <a:latin typeface="Times New Roman" pitchFamily="18" charset="0"/>
              <a:cs typeface="Times New Roman" pitchFamily="18" charset="0"/>
            </a:endParaRPr>
          </a:p>
        </p:txBody>
      </p:sp>
      <p:graphicFrame>
        <p:nvGraphicFramePr>
          <p:cNvPr id="8" name="Nomogramă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Nomogramă 11"/>
          <p:cNvGraphicFramePr/>
          <p:nvPr/>
        </p:nvGraphicFramePr>
        <p:xfrm>
          <a:off x="1676400" y="15494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ro-RO" smtClean="0"/>
              <a:t>Aptitudini noi ale bibliotecarului</a:t>
            </a:r>
            <a:endParaRPr lang="en-US" smtClean="0"/>
          </a:p>
        </p:txBody>
      </p:sp>
      <p:graphicFrame>
        <p:nvGraphicFramePr>
          <p:cNvPr id="7" name="Nomogramă 6"/>
          <p:cNvGraphicFramePr/>
          <p:nvPr/>
        </p:nvGraphicFramePr>
        <p:xfrm>
          <a:off x="1066800" y="1828800"/>
          <a:ext cx="7315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5" name="Imagine 3" descr="images (1).jpg"/>
          <p:cNvPicPr>
            <a:picLocks noChangeAspect="1"/>
          </p:cNvPicPr>
          <p:nvPr/>
        </p:nvPicPr>
        <p:blipFill>
          <a:blip r:embed="rId7"/>
          <a:srcRect/>
          <a:stretch>
            <a:fillRect/>
          </a:stretch>
        </p:blipFill>
        <p:spPr bwMode="auto">
          <a:xfrm>
            <a:off x="7239000" y="1524000"/>
            <a:ext cx="1223963" cy="1223963"/>
          </a:xfrm>
          <a:prstGeom prst="rect">
            <a:avLst/>
          </a:prstGeom>
          <a:noFill/>
          <a:ln w="9525">
            <a:noFill/>
            <a:miter lim="800000"/>
            <a:headEnd/>
            <a:tailEnd/>
          </a:ln>
        </p:spPr>
      </p:pic>
      <p:pic>
        <p:nvPicPr>
          <p:cNvPr id="23556" name="Imagine 5" descr="images (1).jpg"/>
          <p:cNvPicPr>
            <a:picLocks noChangeAspect="1"/>
          </p:cNvPicPr>
          <p:nvPr/>
        </p:nvPicPr>
        <p:blipFill>
          <a:blip r:embed="rId7"/>
          <a:srcRect/>
          <a:stretch>
            <a:fillRect/>
          </a:stretch>
        </p:blipFill>
        <p:spPr bwMode="auto">
          <a:xfrm>
            <a:off x="381000" y="5105400"/>
            <a:ext cx="1223963" cy="1223963"/>
          </a:xfrm>
          <a:prstGeom prst="rect">
            <a:avLst/>
          </a:prstGeom>
          <a:noFill/>
          <a:ln w="9525">
            <a:noFill/>
            <a:miter lim="800000"/>
            <a:headEnd/>
            <a:tailEnd/>
          </a:ln>
        </p:spPr>
      </p:pic>
      <p:pic>
        <p:nvPicPr>
          <p:cNvPr id="23557" name="Picture 2" descr="Books gif file"/>
          <p:cNvPicPr>
            <a:picLocks noChangeAspect="1" noChangeArrowheads="1" noCrop="1"/>
          </p:cNvPicPr>
          <p:nvPr/>
        </p:nvPicPr>
        <p:blipFill>
          <a:blip r:embed="rId8"/>
          <a:srcRect/>
          <a:stretch>
            <a:fillRect/>
          </a:stretch>
        </p:blipFill>
        <p:spPr bwMode="auto">
          <a:xfrm>
            <a:off x="533400" y="1752600"/>
            <a:ext cx="609600" cy="733425"/>
          </a:xfrm>
          <a:prstGeom prst="rect">
            <a:avLst/>
          </a:prstGeom>
          <a:noFill/>
          <a:ln w="9525">
            <a:noFill/>
            <a:miter lim="800000"/>
            <a:headEnd/>
            <a:tailEnd/>
          </a:ln>
        </p:spPr>
      </p:pic>
      <p:pic>
        <p:nvPicPr>
          <p:cNvPr id="23558" name="Picture 2" descr="Books gif file"/>
          <p:cNvPicPr>
            <a:picLocks noChangeAspect="1" noChangeArrowheads="1" noCrop="1"/>
          </p:cNvPicPr>
          <p:nvPr/>
        </p:nvPicPr>
        <p:blipFill>
          <a:blip r:embed="rId8"/>
          <a:srcRect/>
          <a:stretch>
            <a:fillRect/>
          </a:stretch>
        </p:blipFill>
        <p:spPr bwMode="auto">
          <a:xfrm>
            <a:off x="1905000" y="5257800"/>
            <a:ext cx="609600" cy="733425"/>
          </a:xfrm>
          <a:prstGeom prst="rect">
            <a:avLst/>
          </a:prstGeom>
          <a:noFill/>
          <a:ln w="9525">
            <a:noFill/>
            <a:miter lim="800000"/>
            <a:headEnd/>
            <a:tailEnd/>
          </a:ln>
        </p:spPr>
      </p:pic>
      <p:pic>
        <p:nvPicPr>
          <p:cNvPr id="23559" name="Picture 2" descr="Books gif file"/>
          <p:cNvPicPr>
            <a:picLocks noChangeAspect="1" noChangeArrowheads="1" noCrop="1"/>
          </p:cNvPicPr>
          <p:nvPr/>
        </p:nvPicPr>
        <p:blipFill>
          <a:blip r:embed="rId8"/>
          <a:srcRect/>
          <a:stretch>
            <a:fillRect/>
          </a:stretch>
        </p:blipFill>
        <p:spPr bwMode="auto">
          <a:xfrm>
            <a:off x="1295400" y="4114800"/>
            <a:ext cx="609600" cy="733425"/>
          </a:xfrm>
          <a:prstGeom prst="rect">
            <a:avLst/>
          </a:prstGeom>
          <a:noFill/>
          <a:ln w="9525">
            <a:noFill/>
            <a:miter lim="800000"/>
            <a:headEnd/>
            <a:tailEnd/>
          </a:ln>
        </p:spPr>
      </p:pic>
      <p:pic>
        <p:nvPicPr>
          <p:cNvPr id="23560" name="Picture 2" descr="Books gif file"/>
          <p:cNvPicPr>
            <a:picLocks noChangeAspect="1" noChangeArrowheads="1" noCrop="1"/>
          </p:cNvPicPr>
          <p:nvPr/>
        </p:nvPicPr>
        <p:blipFill>
          <a:blip r:embed="rId8"/>
          <a:srcRect/>
          <a:stretch>
            <a:fillRect/>
          </a:stretch>
        </p:blipFill>
        <p:spPr bwMode="auto">
          <a:xfrm>
            <a:off x="914400" y="2971800"/>
            <a:ext cx="609600" cy="733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ine 7" descr="2915746.jpg"/>
          <p:cNvPicPr>
            <a:picLocks noChangeAspect="1"/>
          </p:cNvPicPr>
          <p:nvPr/>
        </p:nvPicPr>
        <p:blipFill>
          <a:blip r:embed="rId2"/>
          <a:srcRect/>
          <a:stretch>
            <a:fillRect/>
          </a:stretch>
        </p:blipFill>
        <p:spPr bwMode="auto">
          <a:xfrm>
            <a:off x="609600" y="4267200"/>
            <a:ext cx="1755775" cy="2286000"/>
          </a:xfrm>
          <a:prstGeom prst="rect">
            <a:avLst/>
          </a:prstGeom>
          <a:noFill/>
          <a:ln w="9525">
            <a:noFill/>
            <a:miter lim="800000"/>
            <a:headEnd/>
            <a:tailEnd/>
          </a:ln>
        </p:spPr>
      </p:pic>
      <p:pic>
        <p:nvPicPr>
          <p:cNvPr id="24578" name="Imagine 6" descr="librarian.jpg"/>
          <p:cNvPicPr>
            <a:picLocks noChangeAspect="1"/>
          </p:cNvPicPr>
          <p:nvPr/>
        </p:nvPicPr>
        <p:blipFill>
          <a:blip r:embed="rId3"/>
          <a:srcRect/>
          <a:stretch>
            <a:fillRect/>
          </a:stretch>
        </p:blipFill>
        <p:spPr bwMode="auto">
          <a:xfrm>
            <a:off x="5486400" y="304800"/>
            <a:ext cx="3095625" cy="3095625"/>
          </a:xfrm>
          <a:prstGeom prst="rect">
            <a:avLst/>
          </a:prstGeom>
          <a:noFill/>
          <a:ln w="9525">
            <a:noFill/>
            <a:miter lim="800000"/>
            <a:headEnd/>
            <a:tailEnd/>
          </a:ln>
        </p:spPr>
      </p:pic>
      <p:sp>
        <p:nvSpPr>
          <p:cNvPr id="24579" name="Rectangle 2"/>
          <p:cNvSpPr>
            <a:spLocks noGrp="1" noChangeArrowheads="1"/>
          </p:cNvSpPr>
          <p:nvPr>
            <p:ph type="title"/>
          </p:nvPr>
        </p:nvSpPr>
        <p:spPr>
          <a:xfrm>
            <a:off x="1371600" y="381000"/>
            <a:ext cx="7313613" cy="1143000"/>
          </a:xfrm>
        </p:spPr>
        <p:txBody>
          <a:bodyPr/>
          <a:lstStyle/>
          <a:p>
            <a:pPr eaLnBrk="1" hangingPunct="1"/>
            <a:r>
              <a:rPr lang="ro-RO" sz="2800" b="1" smtClean="0">
                <a:latin typeface="Times New Roman" pitchFamily="18" charset="0"/>
                <a:cs typeface="Times New Roman" pitchFamily="18" charset="0"/>
              </a:rPr>
              <a:t>Însușiri ale bibliotecarului </a:t>
            </a:r>
            <a:br>
              <a:rPr lang="ro-RO" sz="2800" b="1" smtClean="0">
                <a:latin typeface="Times New Roman" pitchFamily="18" charset="0"/>
                <a:cs typeface="Times New Roman" pitchFamily="18" charset="0"/>
              </a:rPr>
            </a:br>
            <a:r>
              <a:rPr lang="ro-RO" sz="2800" b="1" smtClean="0">
                <a:latin typeface="Times New Roman" pitchFamily="18" charset="0"/>
                <a:cs typeface="Times New Roman" pitchFamily="18" charset="0"/>
              </a:rPr>
              <a:t>,,arhitect al informației</a:t>
            </a:r>
            <a:r>
              <a:rPr lang="en-US" sz="2800" b="1" smtClean="0">
                <a:latin typeface="Times New Roman" pitchFamily="18" charset="0"/>
                <a:cs typeface="Times New Roman" pitchFamily="18" charset="0"/>
              </a:rPr>
              <a:t>”</a:t>
            </a:r>
          </a:p>
        </p:txBody>
      </p:sp>
      <p:sp>
        <p:nvSpPr>
          <p:cNvPr id="24580" name="Rectangle 3"/>
          <p:cNvSpPr>
            <a:spLocks noGrp="1" noChangeArrowheads="1"/>
          </p:cNvSpPr>
          <p:nvPr>
            <p:ph type="body" idx="1"/>
          </p:nvPr>
        </p:nvSpPr>
        <p:spPr/>
        <p:txBody>
          <a:bodyPr/>
          <a:lstStyle/>
          <a:p>
            <a:pPr eaLnBrk="1" hangingPunct="1"/>
            <a:r>
              <a:rPr lang="ro-RO" sz="2400" smtClean="0">
                <a:latin typeface="Times New Roman" pitchFamily="18" charset="0"/>
                <a:cs typeface="Times New Roman" pitchFamily="18" charset="0"/>
              </a:rPr>
              <a:t>Capacitatea de a comunica</a:t>
            </a:r>
          </a:p>
          <a:p>
            <a:pPr eaLnBrk="1" hangingPunct="1"/>
            <a:r>
              <a:rPr lang="ro-RO" sz="2400" smtClean="0">
                <a:latin typeface="Times New Roman" pitchFamily="18" charset="0"/>
                <a:cs typeface="Times New Roman" pitchFamily="18" charset="0"/>
              </a:rPr>
              <a:t>Amabilitate </a:t>
            </a:r>
          </a:p>
          <a:p>
            <a:pPr eaLnBrk="1" hangingPunct="1"/>
            <a:r>
              <a:rPr lang="en-US" sz="2400" smtClean="0">
                <a:latin typeface="Times New Roman" pitchFamily="18" charset="0"/>
                <a:cs typeface="Times New Roman" pitchFamily="18" charset="0"/>
              </a:rPr>
              <a:t>Curiozitatea </a:t>
            </a:r>
          </a:p>
          <a:p>
            <a:pPr eaLnBrk="1" hangingPunct="1"/>
            <a:r>
              <a:rPr lang="ro-RO" sz="2400" smtClean="0">
                <a:latin typeface="Times New Roman" pitchFamily="18" charset="0"/>
                <a:cs typeface="Times New Roman" pitchFamily="18" charset="0"/>
              </a:rPr>
              <a:t>Credibilitatea profesională</a:t>
            </a:r>
          </a:p>
          <a:p>
            <a:pPr eaLnBrk="1" hangingPunct="1"/>
            <a:r>
              <a:rPr lang="en-US" sz="2400" smtClean="0">
                <a:latin typeface="Times New Roman" pitchFamily="18" charset="0"/>
                <a:cs typeface="Times New Roman" pitchFamily="18" charset="0"/>
              </a:rPr>
              <a:t>St</a:t>
            </a:r>
            <a:r>
              <a:rPr lang="ro-RO" sz="2400" smtClean="0">
                <a:latin typeface="Times New Roman" pitchFamily="18" charset="0"/>
                <a:cs typeface="Times New Roman" pitchFamily="18" charset="0"/>
              </a:rPr>
              <a:t>ăpânirea</a:t>
            </a:r>
            <a:r>
              <a:rPr lang="en-US" sz="2400" smtClean="0">
                <a:latin typeface="Times New Roman" pitchFamily="18" charset="0"/>
                <a:cs typeface="Times New Roman" pitchFamily="18" charset="0"/>
              </a:rPr>
              <a:t> perfect</a:t>
            </a:r>
            <a:r>
              <a:rPr lang="ro-RO" sz="2400" smtClean="0">
                <a:latin typeface="Times New Roman" pitchFamily="18" charset="0"/>
                <a:cs typeface="Times New Roman" pitchFamily="18" charset="0"/>
              </a:rPr>
              <a:t>ă  regulilor de curtoazie</a:t>
            </a:r>
          </a:p>
          <a:p>
            <a:pPr eaLnBrk="1" hangingPunct="1"/>
            <a:r>
              <a:rPr lang="ro-RO" sz="2400" smtClean="0">
                <a:latin typeface="Times New Roman" pitchFamily="18" charset="0"/>
                <a:cs typeface="Times New Roman" pitchFamily="18" charset="0"/>
              </a:rPr>
              <a:t>Dorința de a ajuta</a:t>
            </a:r>
          </a:p>
          <a:p>
            <a:pPr eaLnBrk="1" hangingPunct="1"/>
            <a:r>
              <a:rPr lang="ro-RO" sz="2400" smtClean="0">
                <a:latin typeface="Times New Roman" pitchFamily="18" charset="0"/>
                <a:cs typeface="Times New Roman" pitchFamily="18" charset="0"/>
              </a:rPr>
              <a:t>Dorința de a se pune la dispoziția utilizatorilor</a:t>
            </a:r>
            <a:endParaRPr lang="en-US" sz="2400" smtClean="0">
              <a:latin typeface="Times New Roman" pitchFamily="18" charset="0"/>
              <a:cs typeface="Times New Roman" pitchFamily="18" charset="0"/>
            </a:endParaRPr>
          </a:p>
          <a:p>
            <a:pPr eaLnBrk="1" hangingPunct="1"/>
            <a:endParaRPr lang="en-US" sz="2400" smtClean="0">
              <a:latin typeface="Times New Roman" pitchFamily="18" charset="0"/>
              <a:cs typeface="Times New Roman" pitchFamily="18" charset="0"/>
            </a:endParaRPr>
          </a:p>
        </p:txBody>
      </p:sp>
      <p:pic>
        <p:nvPicPr>
          <p:cNvPr id="24581" name="Picture 2" descr="Books gif file"/>
          <p:cNvPicPr>
            <a:picLocks noChangeAspect="1" noChangeArrowheads="1" noCrop="1"/>
          </p:cNvPicPr>
          <p:nvPr/>
        </p:nvPicPr>
        <p:blipFill>
          <a:blip r:embed="rId4"/>
          <a:srcRect/>
          <a:stretch>
            <a:fillRect/>
          </a:stretch>
        </p:blipFill>
        <p:spPr bwMode="auto">
          <a:xfrm>
            <a:off x="7391400" y="4572000"/>
            <a:ext cx="1362075" cy="1581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a:xfrm>
            <a:off x="1370013" y="1676400"/>
            <a:ext cx="7313612" cy="4265613"/>
          </a:xfrm>
        </p:spPr>
        <p:txBody>
          <a:bodyPr/>
          <a:lstStyle/>
          <a:p>
            <a:pPr eaLnBrk="1" hangingPunct="1"/>
            <a:r>
              <a:rPr lang="ro-RO" sz="2000" smtClean="0">
                <a:latin typeface="Times New Roman" pitchFamily="18" charset="0"/>
                <a:cs typeface="Times New Roman" pitchFamily="18" charset="0"/>
              </a:rPr>
              <a:t>În organizarea spațiului pentru furnizarea de servicii în cadrul bibliotecilor sunt mai multe elemente de care trebuie să ținem seama. Între acestea, cel puțin două sunt determinante:</a:t>
            </a:r>
          </a:p>
          <a:p>
            <a:pPr eaLnBrk="1" hangingPunct="1">
              <a:buFont typeface="Wingdings" pitchFamily="2" charset="2"/>
              <a:buChar char="v"/>
            </a:pPr>
            <a:r>
              <a:rPr lang="ro-RO" sz="2000" smtClean="0">
                <a:latin typeface="Times New Roman" pitchFamily="18" charset="0"/>
                <a:cs typeface="Times New Roman" pitchFamily="18" charset="0"/>
              </a:rPr>
              <a:t>Clădirea </a:t>
            </a:r>
          </a:p>
          <a:p>
            <a:pPr eaLnBrk="1" hangingPunct="1">
              <a:buFont typeface="Wingdings" pitchFamily="2" charset="2"/>
              <a:buChar char="v"/>
            </a:pPr>
            <a:r>
              <a:rPr lang="ro-RO" sz="2000" smtClean="0">
                <a:latin typeface="Times New Roman" pitchFamily="18" charset="0"/>
                <a:cs typeface="Times New Roman" pitchFamily="18" charset="0"/>
              </a:rPr>
              <a:t>Fluxurile (în principal fluxul utilizatorilor, al documentelor și al informațiilor)</a:t>
            </a:r>
          </a:p>
          <a:p>
            <a:pPr eaLnBrk="1" hangingPunct="1">
              <a:buFont typeface="Wingdings" pitchFamily="2" charset="2"/>
              <a:buChar char="v"/>
            </a:pPr>
            <a:r>
              <a:rPr lang="ro-RO" sz="2000" smtClean="0">
                <a:latin typeface="Times New Roman" pitchFamily="18" charset="0"/>
                <a:cs typeface="Times New Roman" pitchFamily="18" charset="0"/>
              </a:rPr>
              <a:t>Biblioteca este un organism viu, este un sistem în care elementele sunt în relație unele cu altele. Relațiile sunt de fapt traseele (fluxurile) pe care circulă utilizatorii, documentele și informațiile. Bibliotecarul trebuie să vizualizeze aceste căi și să identifice zonele de congestie. După identificarea acestora el trebuie să țină cont de organizarea spațială a mobilierului și să creeze zone de acces ușor de supravegheat.</a:t>
            </a:r>
            <a:endParaRPr lang="en-US" sz="2000" smtClean="0">
              <a:latin typeface="Times New Roman" pitchFamily="18" charset="0"/>
              <a:cs typeface="Times New Roman" pitchFamily="18" charset="0"/>
            </a:endParaRPr>
          </a:p>
        </p:txBody>
      </p:sp>
      <p:sp>
        <p:nvSpPr>
          <p:cNvPr id="25602" name="Titlu 5"/>
          <p:cNvSpPr>
            <a:spLocks noGrp="1"/>
          </p:cNvSpPr>
          <p:nvPr>
            <p:ph type="title"/>
          </p:nvPr>
        </p:nvSpPr>
        <p:spPr/>
        <p:txBody>
          <a:bodyPr/>
          <a:lstStyle/>
          <a:p>
            <a:pPr eaLnBrk="1" hangingPunct="1"/>
            <a:r>
              <a:rPr lang="ro-RO" smtClean="0"/>
              <a:t>Organizarea spațiului biblioteci</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01017070">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ă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en-us</Markets>
    <AppVer xmlns="145c5697-5eb5-440b-b2f1-a8273fb59250" xsi:nil="true"/>
    <AuthoringAssetId xmlns="145c5697-5eb5-440b-b2f1-a8273fb59250">TP001017070</AuthoringAssetId>
    <AssetId xmlns="145c5697-5eb5-440b-b2f1-a8273fb59250">TS001017070</AssetId>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BDDF06-398B-4722-B675-A7EF36E2426F}">
  <ds:schemaRefs>
    <ds:schemaRef ds:uri="http://schemas.microsoft.com/office/2006/metadata/properties"/>
    <ds:schemaRef ds:uri="145c5697-5eb5-440b-b2f1-a8273fb59250"/>
  </ds:schemaRefs>
</ds:datastoreItem>
</file>

<file path=customXml/itemProps2.xml><?xml version="1.0" encoding="utf-8"?>
<ds:datastoreItem xmlns:ds="http://schemas.openxmlformats.org/officeDocument/2006/customXml" ds:itemID="{1C93253C-1963-4CF5-9459-C9EA6FE5B7B6}">
  <ds:schemaRefs>
    <ds:schemaRef ds:uri="http://schemas.microsoft.com/office/2006/metadata/longProperties"/>
  </ds:schemaRefs>
</ds:datastoreItem>
</file>

<file path=customXml/itemProps3.xml><?xml version="1.0" encoding="utf-8"?>
<ds:datastoreItem xmlns:ds="http://schemas.openxmlformats.org/officeDocument/2006/customXml" ds:itemID="{858E0CDD-9A4C-43D8-BAED-DAAE331BFC84}">
  <ds:schemaRefs>
    <ds:schemaRef ds:uri="http://schemas.microsoft.com/sharepoint/v3/contenttype/forms"/>
  </ds:schemaRefs>
</ds:datastoreItem>
</file>

<file path=customXml/itemProps4.xml><?xml version="1.0" encoding="utf-8"?>
<ds:datastoreItem xmlns:ds="http://schemas.openxmlformats.org/officeDocument/2006/customXml" ds:itemID="{394D23F7-79C4-4B60-979A-61D517EF3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TS001017070</Template>
  <TotalTime>954</TotalTime>
  <Words>1369</Words>
  <Application>Microsoft Office PowerPoint</Application>
  <PresentationFormat>On-screen Show (4:3)</PresentationFormat>
  <Paragraphs>134</Paragraphs>
  <Slides>27</Slides>
  <Notes>2</Notes>
  <HiddenSlides>0</HiddenSlides>
  <MMClips>0</MMClips>
  <ScaleCrop>false</ScaleCrop>
  <HeadingPairs>
    <vt:vector size="6" baseType="variant">
      <vt:variant>
        <vt:lpstr>Fonturi utilizate</vt:lpstr>
      </vt:variant>
      <vt:variant>
        <vt:i4>5</vt:i4>
      </vt:variant>
      <vt:variant>
        <vt:lpstr>Şablon formă</vt:lpstr>
      </vt:variant>
      <vt:variant>
        <vt:i4>2</vt:i4>
      </vt:variant>
      <vt:variant>
        <vt:lpstr>Titluri diapozitive</vt:lpstr>
      </vt:variant>
      <vt:variant>
        <vt:i4>27</vt:i4>
      </vt:variant>
    </vt:vector>
  </HeadingPairs>
  <TitlesOfParts>
    <vt:vector size="34" baseType="lpstr">
      <vt:lpstr>Arial</vt:lpstr>
      <vt:lpstr>Georgia</vt:lpstr>
      <vt:lpstr>Verdana</vt:lpstr>
      <vt:lpstr>Wingdings</vt:lpstr>
      <vt:lpstr>Times New Roman</vt:lpstr>
      <vt:lpstr>TS001017070</vt:lpstr>
      <vt:lpstr>TS001017070</vt:lpstr>
      <vt:lpstr>DEZVOLTAREA   SERVICIILOR DE BIBLIOTECĂ </vt:lpstr>
      <vt:lpstr>Biblioteca publică</vt:lpstr>
      <vt:lpstr>Misiunile bibliotecii publice extras din Manifestul bibliotecilor publice IFLA/UNESCO</vt:lpstr>
      <vt:lpstr>Publicul și nevoile sale actuale</vt:lpstr>
      <vt:lpstr>Personalul din biblioteci</vt:lpstr>
      <vt:lpstr>Bibliotecarul de tip nou</vt:lpstr>
      <vt:lpstr>Aptitudini noi ale bibliotecarului</vt:lpstr>
      <vt:lpstr>Însușiri ale bibliotecarului  ,,arhitect al informației”</vt:lpstr>
      <vt:lpstr>Organizarea spațiului biblioteci</vt:lpstr>
      <vt:lpstr>Zonarea spaţiului </vt:lpstr>
      <vt:lpstr>Mobilierul de bibliotecă</vt:lpstr>
      <vt:lpstr>Mobilier zonă pentru copii</vt:lpstr>
      <vt:lpstr>Diapozitivul 13</vt:lpstr>
      <vt:lpstr>Diapozitivul 14</vt:lpstr>
      <vt:lpstr>Mobilier zonă pentru adulţi</vt:lpstr>
      <vt:lpstr>Diapozitivul 16</vt:lpstr>
      <vt:lpstr>Diapozitivul 17</vt:lpstr>
      <vt:lpstr>Diapozitivul 18</vt:lpstr>
      <vt:lpstr>SERVICIILE DE BIBLIOTECĂ</vt:lpstr>
      <vt:lpstr>Serviciile directe</vt:lpstr>
      <vt:lpstr>Serviciile indirecte</vt:lpstr>
      <vt:lpstr>Serviciile de acces</vt:lpstr>
      <vt:lpstr>Serviciile de referinţă</vt:lpstr>
      <vt:lpstr>Împrumutul la domiciliu</vt:lpstr>
      <vt:lpstr>Organizarea de manifestări</vt:lpstr>
      <vt:lpstr>Serviciile speciale</vt:lpstr>
      <vt:lpstr>            Vă mulţumesc pentru atenţie ! </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DEZVOLTAREA   SERVICIILOR DE BIBLIOTECĂ</dc:title>
  <dc:creator>kattya</dc:creator>
  <cp:lastModifiedBy>Utilizator</cp:lastModifiedBy>
  <cp:revision>102</cp:revision>
  <cp:lastPrinted>1601-01-01T00:00:00Z</cp:lastPrinted>
  <dcterms:created xsi:type="dcterms:W3CDTF">2011-01-05T08:21:43Z</dcterms:created>
  <dcterms:modified xsi:type="dcterms:W3CDTF">2011-02-09T12:24:53Z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gNumber">
    <vt:lpwstr>485569L</vt:lpwstr>
  </property>
  <property fmtid="{D5CDD505-2E9C-101B-9397-08002B2CF9AE}" pid="3" name="TPInstallLocation">
    <vt:lpwstr>{My Templates}</vt:lpwstr>
  </property>
  <property fmtid="{D5CDD505-2E9C-101B-9397-08002B2CF9AE}" pid="4" name="PrimaryImageGen">
    <vt:lpwstr>1</vt:lpwstr>
  </property>
  <property fmtid="{D5CDD505-2E9C-101B-9397-08002B2CF9AE}" pid="5" name="display_urn:schemas-microsoft-com:office:office#APAuthor">
    <vt:lpwstr>REDMOND\cynvey</vt:lpwstr>
  </property>
  <property fmtid="{D5CDD505-2E9C-101B-9397-08002B2CF9AE}" pid="6" name="APAuthor">
    <vt:lpwstr>191</vt:lpwstr>
  </property>
  <property fmtid="{D5CDD505-2E9C-101B-9397-08002B2CF9AE}" pid="7" name="Milestone">
    <vt:lpwstr>Continuous</vt:lpwstr>
  </property>
  <property fmtid="{D5CDD505-2E9C-101B-9397-08002B2CF9AE}" pid="8" name="TPAppVersion">
    <vt:lpwstr>11</vt:lpwstr>
  </property>
  <property fmtid="{D5CDD505-2E9C-101B-9397-08002B2CF9AE}" pid="9" name="TPCommandLine">
    <vt:lpwstr>{PP} /n {FilePath}</vt:lpwstr>
  </property>
  <property fmtid="{D5CDD505-2E9C-101B-9397-08002B2CF9AE}" pid="10" name="IsSearchable">
    <vt:lpwstr>0</vt:lpwstr>
  </property>
  <property fmtid="{D5CDD505-2E9C-101B-9397-08002B2CF9AE}" pid="11" name="NumericId">
    <vt:lpwstr>-1.00000000000000</vt:lpwstr>
  </property>
  <property fmtid="{D5CDD505-2E9C-101B-9397-08002B2CF9AE}" pid="12" name="PublishTargets">
    <vt:lpwstr>OfficeOnline</vt:lpwstr>
  </property>
  <property fmtid="{D5CDD505-2E9C-101B-9397-08002B2CF9AE}" pid="13" name="TPLaunchHelpLinkType">
    <vt:lpwstr>Template</vt:lpwstr>
  </property>
  <property fmtid="{D5CDD505-2E9C-101B-9397-08002B2CF9AE}" pid="14" name="TPFriendlyName">
    <vt:lpwstr>Class open house presentation</vt:lpwstr>
  </property>
  <property fmtid="{D5CDD505-2E9C-101B-9397-08002B2CF9AE}" pid="15" name="display_urn:schemas-microsoft-com:office:office#APEditor">
    <vt:lpwstr>REDMOND\v-luannv</vt:lpwstr>
  </property>
  <property fmtid="{D5CDD505-2E9C-101B-9397-08002B2CF9AE}" pid="16" name="APEditor">
    <vt:lpwstr>92</vt:lpwstr>
  </property>
  <property fmtid="{D5CDD505-2E9C-101B-9397-08002B2CF9AE}" pid="17" name="Provider">
    <vt:lpwstr>EY006220130</vt:lpwstr>
  </property>
  <property fmtid="{D5CDD505-2E9C-101B-9397-08002B2CF9AE}" pid="18" name="SourceTitle">
    <vt:lpwstr>Class open house presentation</vt:lpwstr>
  </property>
  <property fmtid="{D5CDD505-2E9C-101B-9397-08002B2CF9AE}" pid="19" name="TPApplication">
    <vt:lpwstr>PowerPoint</vt:lpwstr>
  </property>
  <property fmtid="{D5CDD505-2E9C-101B-9397-08002B2CF9AE}" pid="20" name="TPLaunchHelpLink">
    <vt:lpwstr/>
  </property>
  <property fmtid="{D5CDD505-2E9C-101B-9397-08002B2CF9AE}" pid="21" name="OpenTemplate">
    <vt:lpwstr>1</vt:lpwstr>
  </property>
  <property fmtid="{D5CDD505-2E9C-101B-9397-08002B2CF9AE}" pid="22" name="UACurrentWords">
    <vt:lpwstr>0</vt:lpwstr>
  </property>
  <property fmtid="{D5CDD505-2E9C-101B-9397-08002B2CF9AE}" pid="23" name="UALocRecommendation">
    <vt:lpwstr>Localize</vt:lpwstr>
  </property>
  <property fmtid="{D5CDD505-2E9C-101B-9397-08002B2CF9AE}" pid="24" name="UALocComments">
    <vt:lpwstr>UpdatesNotHO13. NoFix_xCubeTransition. retrofitted content (updated designs)</vt:lpwstr>
  </property>
  <property fmtid="{D5CDD505-2E9C-101B-9397-08002B2CF9AE}" pid="25" name="Applications">
    <vt:lpwstr>79;#Template 12;#184;#Office 2000;#182;#Office XP;#65;#Microsoft Office PowerPoint 2007;#64;#PowerPoint 2003</vt:lpwstr>
  </property>
  <property fmtid="{D5CDD505-2E9C-101B-9397-08002B2CF9AE}" pid="26" name="TemplateStatus">
    <vt:lpwstr>Complete</vt:lpwstr>
  </property>
  <property fmtid="{D5CDD505-2E9C-101B-9397-08002B2CF9AE}" pid="27" name="ContentTypeId">
    <vt:lpwstr>0x0101006025706CF4CD034688BEBAE97A2E701D020200C3831ACA17D8814887A164412888521E</vt:lpwstr>
  </property>
  <property fmtid="{D5CDD505-2E9C-101B-9397-08002B2CF9AE}" pid="28" name="IsDeleted">
    <vt:lpwstr>0</vt:lpwstr>
  </property>
  <property fmtid="{D5CDD505-2E9C-101B-9397-08002B2CF9AE}" pid="29" name="ShowIn">
    <vt:lpwstr>Show everywhere</vt:lpwstr>
  </property>
  <property fmtid="{D5CDD505-2E9C-101B-9397-08002B2CF9AE}" pid="30" name="UANotes">
    <vt:lpwstr>Premium Exception Oct. 2003_x000d_
_x000d_
Design Pass complete.</vt:lpwstr>
  </property>
  <property fmtid="{D5CDD505-2E9C-101B-9397-08002B2CF9AE}" pid="31" name="PublishStatusLookup">
    <vt:lpwstr>258360</vt:lpwstr>
  </property>
  <property fmtid="{D5CDD505-2E9C-101B-9397-08002B2CF9AE}" pid="32" name="TPComponent">
    <vt:lpwstr>PPTFiles</vt:lpwstr>
  </property>
  <property fmtid="{D5CDD505-2E9C-101B-9397-08002B2CF9AE}" pid="33" name="TPNamespace">
    <vt:lpwstr>POWERPNT</vt:lpwstr>
  </property>
  <property fmtid="{D5CDD505-2E9C-101B-9397-08002B2CF9AE}" pid="34" name="TPClientViewer">
    <vt:lpwstr>Microsoft Office PowerPoint</vt:lpwstr>
  </property>
  <property fmtid="{D5CDD505-2E9C-101B-9397-08002B2CF9AE}" pid="35" name="APTrustLevel">
    <vt:lpwstr>1.00000000000000</vt:lpwstr>
  </property>
  <property fmtid="{D5CDD505-2E9C-101B-9397-08002B2CF9AE}" pid="36" name="TrustLevel">
    <vt:lpwstr>Microsoft Managed Content</vt:lpwstr>
  </property>
  <property fmtid="{D5CDD505-2E9C-101B-9397-08002B2CF9AE}" pid="37" name="Content Type">
    <vt:lpwstr>OOFile</vt:lpwstr>
  </property>
  <property fmtid="{D5CDD505-2E9C-101B-9397-08002B2CF9AE}" pid="38" name="NumericAssetId">
    <vt:lpwstr/>
  </property>
  <property fmtid="{D5CDD505-2E9C-101B-9397-08002B2CF9AE}" pid="39" name="AssetType">
    <vt:lpwstr>TP</vt:lpwstr>
  </property>
  <property fmtid="{D5CDD505-2E9C-101B-9397-08002B2CF9AE}" pid="40" name="Markets">
    <vt:lpwstr>en-us</vt:lpwstr>
  </property>
  <property fmtid="{D5CDD505-2E9C-101B-9397-08002B2CF9AE}" pid="41" name="AppVer">
    <vt:lpwstr/>
  </property>
  <property fmtid="{D5CDD505-2E9C-101B-9397-08002B2CF9AE}" pid="42" name="AuthoringAssetId">
    <vt:lpwstr>TP001017070</vt:lpwstr>
  </property>
  <property fmtid="{D5CDD505-2E9C-101B-9397-08002B2CF9AE}" pid="43" name="AssetId">
    <vt:lpwstr>TS001017070</vt:lpwstr>
  </property>
</Properties>
</file>