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custShowLst>
    <p:custShow name="Custom Show 1" id="0">
      <p:sldLst>
        <p:sld r:id="rId2"/>
        <p:sld r:id="rId3"/>
        <p:sld r:id="rId4"/>
        <p:sld r:id="rId5"/>
        <p:sld r:id="rId6"/>
        <p:sld r:id="rId7"/>
        <p:sld r:id="rId8"/>
        <p:sld r:id="rId9"/>
        <p:sld r:id="rId10"/>
        <p:sld r:id="rId11"/>
        <p:sld r:id="rId12"/>
        <p:sld r:id="rId13"/>
        <p:sld r:id="rId14"/>
        <p:sld r:id="rId15"/>
        <p:sld r:id="rId16"/>
        <p:sld r:id="rId17"/>
        <p:sld r:id="rId18"/>
        <p:sld r:id="rId19"/>
        <p:sld r:id="rId20"/>
        <p:sld r:id="rId21"/>
        <p:sld r:id="rId22"/>
        <p:sld r:id="rId23"/>
        <p:sld r:id="rId24"/>
        <p:sld r:id="rId25"/>
        <p:sld r:id="rId26"/>
        <p:sld r:id="rId27"/>
        <p:sld r:id="rId28"/>
        <p:sld r:id="rId29"/>
        <p:sld r:id="rId30"/>
        <p:sld r:id="rId31"/>
        <p:sld r:id="rId32"/>
        <p:sld r:id="rId33"/>
        <p:sld r:id="rId34"/>
        <p:sld r:id="rId35"/>
        <p:sld r:id="rId36"/>
        <p:sld r:id="rId37"/>
        <p:sld r:id="rId38"/>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37"/>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59" autoAdjust="0"/>
    <p:restoredTop sz="86443" autoAdjust="0"/>
  </p:normalViewPr>
  <p:slideViewPr>
    <p:cSldViewPr>
      <p:cViewPr>
        <p:scale>
          <a:sx n="55" d="100"/>
          <a:sy n="55" d="100"/>
        </p:scale>
        <p:origin x="-163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11/30/2011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11/30/2011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11/30/2011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11/30/2011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11/30/2011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11/30/2011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11/30/2011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11/30/2011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11/30/2011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11/30/2011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lin\Desktop\pleurotus-pulmonarius-26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8839200" cy="6477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304800" y="1752600"/>
            <a:ext cx="5029200" cy="1295400"/>
          </a:xfrm>
        </p:spPr>
        <p:txBody>
          <a:bodyPr>
            <a:normAutofit/>
          </a:bodyPr>
          <a:lstStyle/>
          <a:p>
            <a:r>
              <a:rPr lang="ro-RO" sz="5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Bernard MT Condensed" pitchFamily="18" charset="0"/>
              </a:rPr>
              <a:t>PLAN DE AFACERI </a:t>
            </a:r>
            <a:endParaRPr lang="ro-RO" sz="5400" b="1"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Bernard MT Condensed" pitchFamily="18" charset="0"/>
            </a:endParaRPr>
          </a:p>
        </p:txBody>
      </p:sp>
      <p:sp>
        <p:nvSpPr>
          <p:cNvPr id="3" name="Subtitle 2"/>
          <p:cNvSpPr>
            <a:spLocks noGrp="1"/>
          </p:cNvSpPr>
          <p:nvPr>
            <p:ph type="subTitle" idx="1"/>
          </p:nvPr>
        </p:nvSpPr>
        <p:spPr>
          <a:xfrm>
            <a:off x="609600" y="3352800"/>
            <a:ext cx="8153400" cy="1219200"/>
          </a:xfrm>
          <a:noFill/>
        </p:spPr>
        <p:txBody>
          <a:bodyPr>
            <a:normAutofit/>
          </a:bodyPr>
          <a:lstStyle/>
          <a:p>
            <a:pPr algn="ctr"/>
            <a:r>
              <a:rPr lang="ro-RO" sz="2800" b="1" dirty="0" smtClean="0">
                <a:ln w="18000">
                  <a:solidFill>
                    <a:schemeClr val="tx1">
                      <a:lumMod val="95000"/>
                      <a:lumOff val="5000"/>
                    </a:schemeClr>
                  </a:solidFill>
                  <a:prstDash val="solid"/>
                  <a:miter lim="800000"/>
                </a:ln>
                <a:solidFill>
                  <a:srgbClr val="FF0000"/>
                </a:solidFill>
                <a:effectLst>
                  <a:glow rad="228600">
                    <a:schemeClr val="accent2">
                      <a:satMod val="175000"/>
                      <a:alpha val="40000"/>
                    </a:schemeClr>
                  </a:glow>
                  <a:outerShdw blurRad="25500" dist="23000" dir="7020000" algn="tl">
                    <a:srgbClr val="000000">
                      <a:alpha val="50000"/>
                    </a:srgbClr>
                  </a:outerShdw>
                </a:effectLst>
              </a:rPr>
              <a:t>CRESTEREA INTENSIVA A CIUPERCILOR PLEUROTUS HK 35</a:t>
            </a:r>
            <a:endParaRPr lang="ro-RO" sz="2800" b="1" dirty="0">
              <a:ln w="18000">
                <a:solidFill>
                  <a:schemeClr val="tx1">
                    <a:lumMod val="95000"/>
                    <a:lumOff val="5000"/>
                  </a:schemeClr>
                </a:solidFill>
                <a:prstDash val="solid"/>
                <a:miter lim="800000"/>
              </a:ln>
              <a:solidFill>
                <a:srgbClr val="FF0000"/>
              </a:solidFill>
              <a:effectLst>
                <a:glow rad="228600">
                  <a:schemeClr val="accent2">
                    <a:satMod val="175000"/>
                    <a:alpha val="40000"/>
                  </a:schemeClr>
                </a:glow>
                <a:outerShdw blurRad="25500" dist="23000" dir="7020000" algn="tl">
                  <a:srgbClr val="000000">
                    <a:alpha val="50000"/>
                  </a:srgbClr>
                </a:outerShdw>
              </a:effectLst>
            </a:endParaRPr>
          </a:p>
        </p:txBody>
      </p:sp>
    </p:spTree>
    <p:extLst>
      <p:ext uri="{BB962C8B-B14F-4D97-AF65-F5344CB8AC3E}">
        <p14:creationId xmlns:p14="http://schemas.microsoft.com/office/powerpoint/2010/main" val="253537366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300" b="1" dirty="0">
                <a:latin typeface="Algerian" pitchFamily="82" charset="0"/>
              </a:rPr>
              <a:t>Detalierea </a:t>
            </a:r>
            <a:r>
              <a:rPr lang="ro-RO" sz="3300" b="1" dirty="0" smtClean="0">
                <a:latin typeface="Algerian" pitchFamily="82" charset="0"/>
              </a:rPr>
              <a:t>etapelor</a:t>
            </a:r>
            <a:r>
              <a:rPr lang="ro-RO" dirty="0"/>
              <a:t/>
            </a:r>
            <a:br>
              <a:rPr lang="ro-RO" dirty="0"/>
            </a:br>
            <a:endParaRPr lang="ro-RO" dirty="0"/>
          </a:p>
        </p:txBody>
      </p:sp>
      <p:sp>
        <p:nvSpPr>
          <p:cNvPr id="3" name="Content Placeholder 2"/>
          <p:cNvSpPr>
            <a:spLocks noGrp="1"/>
          </p:cNvSpPr>
          <p:nvPr>
            <p:ph idx="1"/>
          </p:nvPr>
        </p:nvSpPr>
        <p:spPr>
          <a:xfrm>
            <a:off x="457200" y="1225062"/>
            <a:ext cx="8229600" cy="5328138"/>
          </a:xfrm>
        </p:spPr>
        <p:txBody>
          <a:bodyPr>
            <a:normAutofit fontScale="77500" lnSpcReduction="20000"/>
          </a:bodyPr>
          <a:lstStyle/>
          <a:p>
            <a:pPr fontAlgn="base"/>
            <a:r>
              <a:rPr lang="ro-RO" sz="3000" b="1" i="1" dirty="0"/>
              <a:t>Prepararea compostului </a:t>
            </a:r>
            <a:r>
              <a:rPr lang="ro-RO" dirty="0"/>
              <a:t>– </a:t>
            </a:r>
            <a:r>
              <a:rPr lang="ro-RO" sz="2800" dirty="0"/>
              <a:t>toate materiile prime ce depasesc 3-4 </a:t>
            </a:r>
            <a:r>
              <a:rPr lang="ro-RO" sz="2800" dirty="0" smtClean="0"/>
              <a:t>cm </a:t>
            </a:r>
            <a:r>
              <a:rPr lang="ro-RO" sz="2800" dirty="0"/>
              <a:t>sunt tocate, materiile prime se umecteaza pentru realizarea unei umiditati mari (100%) care sa asigure necesarul de apa in dezvoltarea ciupercilor. Paiele se maruntesc la dimensiuni intre 1- 3 cm si formeaza un substrat foarte bun in “reteta” finala, care in cazul nostru este</a:t>
            </a:r>
          </a:p>
          <a:p>
            <a:pPr fontAlgn="base"/>
            <a:r>
              <a:rPr lang="ro-RO" sz="2800" dirty="0"/>
              <a:t>- paie de grau 95%</a:t>
            </a:r>
          </a:p>
          <a:p>
            <a:pPr fontAlgn="base"/>
            <a:r>
              <a:rPr lang="ro-RO" sz="2800" dirty="0"/>
              <a:t>- amendamente (ipsos, creta furajera sau var) 5</a:t>
            </a:r>
            <a:r>
              <a:rPr lang="ro-RO" sz="2800" dirty="0" smtClean="0"/>
              <a:t>%</a:t>
            </a:r>
          </a:p>
          <a:p>
            <a:pPr fontAlgn="base"/>
            <a:r>
              <a:rPr lang="ro-RO" sz="2800" dirty="0"/>
              <a:t>Dupa umectare, urmeaza </a:t>
            </a:r>
            <a:r>
              <a:rPr lang="ro-RO" sz="3100" b="1" i="1" dirty="0"/>
              <a:t>pasteurizarea termica</a:t>
            </a:r>
            <a:r>
              <a:rPr lang="ro-RO" sz="2800" dirty="0"/>
              <a:t>, amestecarea si omogenizarea substratului nutritiv, inclusiv amendamentul – calciu ( ipsos / var / creta furajera). Aceasta operatie are rolul de a dezinfecta substratul pentru ciuperci, astfel incat acesta sa fie liber de daunatori, insa nu sterilizat pentru a nu distruge substantele carbonice usor asimilabile si flora microbiana existenta in substrat, care ajuta la cresterea miceliului si dezvoltarea ciupercilor.</a:t>
            </a:r>
            <a:br>
              <a:rPr lang="ro-RO" sz="2800" dirty="0"/>
            </a:br>
            <a:endParaRPr lang="ro-RO" sz="2800" dirty="0"/>
          </a:p>
          <a:p>
            <a:endParaRPr lang="ro-RO" dirty="0"/>
          </a:p>
        </p:txBody>
      </p:sp>
    </p:spTree>
    <p:extLst>
      <p:ext uri="{BB962C8B-B14F-4D97-AF65-F5344CB8AC3E}">
        <p14:creationId xmlns:p14="http://schemas.microsoft.com/office/powerpoint/2010/main" val="1662495860"/>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 cy="411162"/>
          </a:xfrm>
        </p:spPr>
        <p:txBody>
          <a:bodyPr>
            <a:normAutofit/>
          </a:bodyPr>
          <a:lstStyle/>
          <a:p>
            <a:endParaRPr lang="ro-RO" sz="100" dirty="0"/>
          </a:p>
        </p:txBody>
      </p:sp>
      <p:sp>
        <p:nvSpPr>
          <p:cNvPr id="3" name="Content Placeholder 2"/>
          <p:cNvSpPr>
            <a:spLocks noGrp="1"/>
          </p:cNvSpPr>
          <p:nvPr>
            <p:ph idx="1"/>
          </p:nvPr>
        </p:nvSpPr>
        <p:spPr>
          <a:xfrm>
            <a:off x="457200" y="304800"/>
            <a:ext cx="8229600" cy="6324600"/>
          </a:xfrm>
        </p:spPr>
        <p:txBody>
          <a:bodyPr>
            <a:normAutofit fontScale="92500"/>
          </a:bodyPr>
          <a:lstStyle/>
          <a:p>
            <a:pPr fontAlgn="base"/>
            <a:r>
              <a:rPr lang="ro-RO" sz="2300" dirty="0"/>
              <a:t>Un alt aspect foarte important de care tinem cont este faptul ca, inainte de tratarea termica, amestecul omogenizat in prealabil, este lasat la inmuiere pe platforme, in jur de 1-2 zile.</a:t>
            </a:r>
          </a:p>
          <a:p>
            <a:pPr fontAlgn="base"/>
            <a:r>
              <a:rPr lang="ro-RO" sz="2300" dirty="0"/>
              <a:t>In apa de imbibare punem preventiv o cantitate de 80 grame Bavistin la 1.000 kg material. Dupa aceasta operatie, materialul il lasam la racit si scurs pana ajunge la temperatura de 21°-24°C si umiditatea de 75-80%, cand se poate incepe insamantarea.</a:t>
            </a:r>
          </a:p>
          <a:p>
            <a:pPr fontAlgn="base"/>
            <a:r>
              <a:rPr lang="ro-RO" sz="2600" b="1" i="1" dirty="0"/>
              <a:t>Insamantarea cu miceliu </a:t>
            </a:r>
            <a:r>
              <a:rPr lang="ro-RO" dirty="0"/>
              <a:t>–</a:t>
            </a:r>
            <a:r>
              <a:rPr lang="ro-RO" sz="2500" dirty="0"/>
              <a:t> </a:t>
            </a:r>
            <a:r>
              <a:rPr lang="ro-RO" sz="2300" dirty="0" smtClean="0"/>
              <a:t>prima etapa este cantarirea compostului si analizarea calitatii acestuia, verificandu-se respectarea urmatoarelor valori:</a:t>
            </a:r>
          </a:p>
          <a:p>
            <a:r>
              <a:rPr lang="ro-RO" sz="2300" dirty="0" smtClean="0"/>
              <a:t>- temperatura 21°-24°C</a:t>
            </a:r>
            <a:br>
              <a:rPr lang="ro-RO" sz="2300" dirty="0" smtClean="0"/>
            </a:br>
            <a:r>
              <a:rPr lang="ro-RO" sz="2300" dirty="0" smtClean="0"/>
              <a:t>- umiditatea 75 – 80%</a:t>
            </a:r>
            <a:br>
              <a:rPr lang="ro-RO" sz="2300" dirty="0" smtClean="0"/>
            </a:br>
            <a:r>
              <a:rPr lang="ro-RO" sz="2300" dirty="0" smtClean="0"/>
              <a:t>- PH–ul 5 – 7</a:t>
            </a:r>
          </a:p>
          <a:p>
            <a:r>
              <a:rPr lang="ro-RO" sz="2300" dirty="0"/>
              <a:t>Insamantarea se realizeaza automat cu utilaje speciale avand capacitati medii de 5 tone / compost / h. Materialul insamantat se pune in saci cu dimensiunile de: h – 70/100 cm, diametrul 25 – 30 cm si grosimea 0.1 mm.</a:t>
            </a:r>
          </a:p>
          <a:p>
            <a:endParaRPr lang="ro-RO" sz="2600" dirty="0" smtClean="0"/>
          </a:p>
          <a:p>
            <a:endParaRPr lang="ro-RO" sz="2600" dirty="0"/>
          </a:p>
        </p:txBody>
      </p:sp>
    </p:spTree>
    <p:extLst>
      <p:ext uri="{BB962C8B-B14F-4D97-AF65-F5344CB8AC3E}">
        <p14:creationId xmlns:p14="http://schemas.microsoft.com/office/powerpoint/2010/main" val="371293677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5719" cy="487362"/>
          </a:xfrm>
        </p:spPr>
        <p:txBody>
          <a:bodyPr>
            <a:normAutofit/>
          </a:bodyPr>
          <a:lstStyle/>
          <a:p>
            <a:endParaRPr lang="ro-RO" sz="100" dirty="0"/>
          </a:p>
        </p:txBody>
      </p:sp>
      <p:sp>
        <p:nvSpPr>
          <p:cNvPr id="3" name="Content Placeholder 2"/>
          <p:cNvSpPr>
            <a:spLocks noGrp="1"/>
          </p:cNvSpPr>
          <p:nvPr>
            <p:ph idx="1"/>
          </p:nvPr>
        </p:nvSpPr>
        <p:spPr>
          <a:xfrm>
            <a:off x="457200" y="685800"/>
            <a:ext cx="8229600" cy="5516563"/>
          </a:xfrm>
        </p:spPr>
        <p:txBody>
          <a:bodyPr>
            <a:normAutofit lnSpcReduction="10000"/>
          </a:bodyPr>
          <a:lstStyle/>
          <a:p>
            <a:pPr fontAlgn="base"/>
            <a:r>
              <a:rPr lang="ro-RO" sz="2800" b="1" i="1" dirty="0"/>
              <a:t>Incubarea miceliului </a:t>
            </a:r>
            <a:r>
              <a:rPr lang="ro-RO" dirty="0"/>
              <a:t>- </a:t>
            </a:r>
            <a:r>
              <a:rPr lang="ro-RO" sz="2600" dirty="0"/>
              <a:t>perioada de incubare incepe din momentul insamantarii miceliului si se considera terminata cand sacii s-au albit, respectiv miceliul s-a impanzit, si urmeaza aparitia primordiilor (faza fructificarii).</a:t>
            </a:r>
          </a:p>
          <a:p>
            <a:pPr fontAlgn="base"/>
            <a:r>
              <a:rPr lang="ro-RO" sz="2600" dirty="0"/>
              <a:t>Ciupercile Pleurotus HK 35 necesita la incubare o temperatura situata in jurul valorii de 20°- 22° C, pe durata a 10 – 15 zile.</a:t>
            </a:r>
          </a:p>
          <a:p>
            <a:pPr fontAlgn="base"/>
            <a:r>
              <a:rPr lang="ro-RO" sz="2600" dirty="0"/>
              <a:t>In timpul incubarii este interzisa pulverizarea de apa direct pe saci, dar este necesara mentinerea umiditatii la valoarea de 65 – 70 %, asadar, am montat dispozitive speciale cu diuze pe tavan care vor asigura necesarul de umiditate prin pulverizare de vapori de apa.</a:t>
            </a:r>
          </a:p>
          <a:p>
            <a:endParaRPr lang="ro-RO" dirty="0"/>
          </a:p>
        </p:txBody>
      </p:sp>
    </p:spTree>
    <p:extLst>
      <p:ext uri="{BB962C8B-B14F-4D97-AF65-F5344CB8AC3E}">
        <p14:creationId xmlns:p14="http://schemas.microsoft.com/office/powerpoint/2010/main" val="275411737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6200" cy="457200"/>
          </a:xfrm>
        </p:spPr>
        <p:txBody>
          <a:bodyPr>
            <a:normAutofit/>
          </a:bodyPr>
          <a:lstStyle/>
          <a:p>
            <a:r>
              <a:rPr lang="ro-RO" sz="100" dirty="0" smtClean="0"/>
              <a:t>,</a:t>
            </a:r>
            <a:endParaRPr lang="ro-RO" sz="100" dirty="0"/>
          </a:p>
        </p:txBody>
      </p:sp>
      <p:sp>
        <p:nvSpPr>
          <p:cNvPr id="3" name="Content Placeholder 2"/>
          <p:cNvSpPr>
            <a:spLocks noGrp="1"/>
          </p:cNvSpPr>
          <p:nvPr>
            <p:ph idx="1"/>
          </p:nvPr>
        </p:nvSpPr>
        <p:spPr>
          <a:xfrm>
            <a:off x="304800" y="1191065"/>
            <a:ext cx="8534400" cy="5362135"/>
          </a:xfrm>
        </p:spPr>
        <p:txBody>
          <a:bodyPr>
            <a:normAutofit fontScale="55000" lnSpcReduction="20000"/>
          </a:bodyPr>
          <a:lstStyle/>
          <a:p>
            <a:pPr fontAlgn="base"/>
            <a:r>
              <a:rPr lang="ro-RO" sz="3500" dirty="0"/>
              <a:t>Sacii nu trebuie sa fie lipiti unul de altul pentru a nu se “autoaprinde”, prezentand pericolul cresterii temperaturii, cu consecinta distrugerii miceliului, pentru rezolvarea acestui aspect am amenajat hala cu rafturi pentru depozitarea corespunzatoare a sacilor.</a:t>
            </a:r>
          </a:p>
          <a:p>
            <a:pPr fontAlgn="base"/>
            <a:r>
              <a:rPr lang="ro-RO" sz="3500" dirty="0"/>
              <a:t>Lumina nu este necesara pentru cresterea miceliului, astfel ca, in aceasta perioada, lumina se va folosi numai pentru orientare in interior. Aerisirea este redusa, executandu-se 2 schimburi de aer pe zi fiecare a cate 1 ora, curentii nu depasesc 0.2 m/s.</a:t>
            </a:r>
          </a:p>
          <a:p>
            <a:pPr fontAlgn="base"/>
            <a:r>
              <a:rPr lang="ro-RO" sz="3500" dirty="0"/>
              <a:t>Dupa 18 – 20 zile de la insamantare, perioada de incubare se considera terminata si urmeaza o faza de maturizare, iar o data cu aparitia primordiilor prin orificiile sacului incepe perioada fructificarii.</a:t>
            </a:r>
          </a:p>
          <a:p>
            <a:pPr fontAlgn="base"/>
            <a:r>
              <a:rPr lang="ro-RO" sz="3500" dirty="0"/>
              <a:t>Aparitia primordiilor impune si factorul lumina, care este indispensabil pentru dezvoltarea carpoforilor. Intensitatea luminii si perioada de iluminare sunt realizate cu ajutorul becurilor reci (fluorescente) de nuanta albastruie, cu norma unui neon de 36 W pentru 2-3 mp. Necesarul de lumina este de 8 – 10 ore pe zi</a:t>
            </a:r>
            <a:r>
              <a:rPr lang="ro-RO" sz="3500" dirty="0" smtClean="0"/>
              <a:t>.</a:t>
            </a:r>
          </a:p>
          <a:p>
            <a:pPr fontAlgn="base"/>
            <a:r>
              <a:rPr lang="ro-RO" sz="3500" dirty="0"/>
              <a:t>Punem un mare accent pe respectarea conditiilor de microclimat – ventilatie – temperatura – umiditate – intensitatea luminii – deoarece, o dereglare, sau depasire a valorilor recomandate, duce inevitabil la scaderea drastica a productiei, pana la compromiterea totala.</a:t>
            </a:r>
          </a:p>
          <a:p>
            <a:pPr fontAlgn="base"/>
            <a:endParaRPr lang="ro-RO" dirty="0"/>
          </a:p>
          <a:p>
            <a:endParaRPr lang="ro-RO" dirty="0"/>
          </a:p>
        </p:txBody>
      </p:sp>
    </p:spTree>
    <p:extLst>
      <p:ext uri="{BB962C8B-B14F-4D97-AF65-F5344CB8AC3E}">
        <p14:creationId xmlns:p14="http://schemas.microsoft.com/office/powerpoint/2010/main" val="122467649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a:bodyPr>
          <a:lstStyle/>
          <a:p>
            <a:r>
              <a:rPr lang="ro-RO" sz="2800" b="1" i="1" dirty="0">
                <a:latin typeface="Algerian" pitchFamily="82" charset="0"/>
              </a:rPr>
              <a:t>Tratamentul bolilor si daunatorilor</a:t>
            </a:r>
            <a:endParaRPr lang="ro-RO" sz="2800" i="1" dirty="0">
              <a:latin typeface="Algerian" pitchFamily="82" charset="0"/>
            </a:endParaRPr>
          </a:p>
        </p:txBody>
      </p:sp>
      <p:sp>
        <p:nvSpPr>
          <p:cNvPr id="3" name="Content Placeholder 2"/>
          <p:cNvSpPr>
            <a:spLocks noGrp="1"/>
          </p:cNvSpPr>
          <p:nvPr>
            <p:ph idx="1"/>
          </p:nvPr>
        </p:nvSpPr>
        <p:spPr>
          <a:xfrm>
            <a:off x="457200" y="1066800"/>
            <a:ext cx="8229600" cy="5486400"/>
          </a:xfrm>
        </p:spPr>
        <p:txBody>
          <a:bodyPr>
            <a:normAutofit fontScale="55000" lnSpcReduction="20000"/>
          </a:bodyPr>
          <a:lstStyle/>
          <a:p>
            <a:pPr fontAlgn="base"/>
            <a:r>
              <a:rPr lang="ro-RO" dirty="0"/>
              <a:t>In cultura ciupercilor, exista posibilitatea contaminarii cu diferiti agenti patogeni si organisme daunatoare. Numeroase boli pot influenta aparitia si dezvoltarea unor mucegaiuri sau diferite ciuperci competitoare.</a:t>
            </a:r>
          </a:p>
          <a:p>
            <a:pPr fontAlgn="base"/>
            <a:r>
              <a:rPr lang="ro-RO" dirty="0"/>
              <a:t>In continuare vom prezenta pe scurt diferite boli, daunatori, mucegaiuri, acarieni sau nematozi ce se intalnesc in cultura ciupercilor.</a:t>
            </a:r>
          </a:p>
          <a:p>
            <a:pPr fontAlgn="base"/>
            <a:r>
              <a:rPr lang="ro-RO" dirty="0"/>
              <a:t>In categoria “boli ciuperci, mucegaiuri, ciuperci parazite si competitoare” se intalnesc:</a:t>
            </a:r>
          </a:p>
          <a:p>
            <a:pPr fontAlgn="base"/>
            <a:r>
              <a:rPr lang="ro-RO" dirty="0"/>
              <a:t>- pata bacteriana sau pata de bronz (Pseudomonas tolaasii)</a:t>
            </a:r>
          </a:p>
          <a:p>
            <a:pPr fontAlgn="base"/>
            <a:r>
              <a:rPr lang="ro-RO" dirty="0"/>
              <a:t>- boala de ghips alba (Monilia fimicola)</a:t>
            </a:r>
          </a:p>
          <a:p>
            <a:pPr fontAlgn="base"/>
            <a:r>
              <a:rPr lang="ro-RO" dirty="0"/>
              <a:t>- mucegaiul galben (Myceliophtora sulphurea)</a:t>
            </a:r>
          </a:p>
          <a:p>
            <a:pPr fontAlgn="base"/>
            <a:r>
              <a:rPr lang="ro-RO" dirty="0"/>
              <a:t>- mucegaiul verde (Trichoderma viride, Penicillium sp., Aspergillus sp.)</a:t>
            </a:r>
          </a:p>
          <a:p>
            <a:pPr fontAlgn="base"/>
            <a:r>
              <a:rPr lang="ro-RO" dirty="0"/>
              <a:t>- mucegaiul brun (Phymatotrichum sp.)</a:t>
            </a:r>
          </a:p>
          <a:p>
            <a:pPr fontAlgn="base"/>
            <a:r>
              <a:rPr lang="ro-RO" dirty="0"/>
              <a:t>- mucegaiul verde-masliniu (Chaetomium olivaceum)</a:t>
            </a:r>
          </a:p>
          <a:p>
            <a:pPr fontAlgn="base"/>
            <a:r>
              <a:rPr lang="ro-RO" dirty="0"/>
              <a:t>- ciuperci cerneala 1 (Coprinus comatus, Coprinus filamentarius)</a:t>
            </a:r>
          </a:p>
          <a:p>
            <a:pPr fontAlgn="base"/>
            <a:r>
              <a:rPr lang="ro-RO" dirty="0"/>
              <a:t>- ciuperci cerneala 2 (Catramentarius sp</a:t>
            </a:r>
            <a:r>
              <a:rPr lang="ro-RO" dirty="0" smtClean="0"/>
              <a:t>.)</a:t>
            </a:r>
          </a:p>
          <a:p>
            <a:pPr fontAlgn="base"/>
            <a:r>
              <a:rPr lang="ro-RO" dirty="0"/>
              <a:t>Pe langa aceste boli si acesti daunatori, in cultura ciupercilor se intalneste frecvent si stroma miceliana, ce reprezinta o crestere abundenta de miceliu, si formeaza o crusta impenetrabila pentru viitoarele ciuperci</a:t>
            </a:r>
            <a:r>
              <a:rPr lang="ro-RO" dirty="0" smtClean="0"/>
              <a:t>.</a:t>
            </a:r>
            <a:endParaRPr lang="ro-RO" dirty="0"/>
          </a:p>
          <a:p>
            <a:endParaRPr lang="ro-RO" dirty="0"/>
          </a:p>
        </p:txBody>
      </p:sp>
    </p:spTree>
    <p:extLst>
      <p:ext uri="{BB962C8B-B14F-4D97-AF65-F5344CB8AC3E}">
        <p14:creationId xmlns:p14="http://schemas.microsoft.com/office/powerpoint/2010/main" val="2557708057"/>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45719" cy="457200"/>
          </a:xfrm>
        </p:spPr>
        <p:txBody>
          <a:bodyPr>
            <a:normAutofit/>
          </a:bodyPr>
          <a:lstStyle/>
          <a:p>
            <a:endParaRPr lang="ro-RO" sz="100" dirty="0"/>
          </a:p>
        </p:txBody>
      </p:sp>
      <p:sp>
        <p:nvSpPr>
          <p:cNvPr id="3" name="Content Placeholder 2"/>
          <p:cNvSpPr>
            <a:spLocks noGrp="1"/>
          </p:cNvSpPr>
          <p:nvPr>
            <p:ph idx="1"/>
          </p:nvPr>
        </p:nvSpPr>
        <p:spPr>
          <a:xfrm>
            <a:off x="457200" y="1066800"/>
            <a:ext cx="8229600" cy="5668963"/>
          </a:xfrm>
        </p:spPr>
        <p:txBody>
          <a:bodyPr>
            <a:normAutofit fontScale="62500" lnSpcReduction="20000"/>
          </a:bodyPr>
          <a:lstStyle/>
          <a:p>
            <a:pPr fontAlgn="base"/>
            <a:r>
              <a:rPr lang="ro-RO" dirty="0"/>
              <a:t>Cei mai frecventi daunatori ce pot provoca daune importante sunt: nematozi, puricii ciupercilor, acarieni, tantari ciupercilor, mustele ciupercilor si viermii substratului.</a:t>
            </a:r>
          </a:p>
          <a:p>
            <a:pPr fontAlgn="base"/>
            <a:r>
              <a:rPr lang="ro-RO" dirty="0"/>
              <a:t>O statistica generala a acestora este:</a:t>
            </a:r>
          </a:p>
          <a:p>
            <a:pPr fontAlgn="base"/>
            <a:r>
              <a:rPr lang="ro-RO" dirty="0"/>
              <a:t>- nematozi – Dytilenchus myceliophagus</a:t>
            </a:r>
          </a:p>
          <a:p>
            <a:pPr fontAlgn="base"/>
            <a:r>
              <a:rPr lang="ro-RO" dirty="0"/>
              <a:t>- acarieni – Tyrophagus putrescentiae – Pygmephorus mesembrine</a:t>
            </a:r>
          </a:p>
          <a:p>
            <a:pPr fontAlgn="base"/>
            <a:r>
              <a:rPr lang="ro-RO" dirty="0"/>
              <a:t>- puricii ciupercilor – Tisanurea cenusie – Hypogastrura manubrialis</a:t>
            </a:r>
          </a:p>
          <a:p>
            <a:pPr fontAlgn="base"/>
            <a:r>
              <a:rPr lang="ro-RO" dirty="0"/>
              <a:t>- mustele ciupercilor (cea mai cunoscuta) – Drosophila funebris – Heteropeza pygmea – Megaselia nigra sau musca gheboasa.</a:t>
            </a:r>
          </a:p>
          <a:p>
            <a:pPr fontAlgn="base"/>
            <a:r>
              <a:rPr lang="ro-RO" dirty="0"/>
              <a:t>Acesti daunatori sunt extrem de frecventi in spatiile de cultura a ciupercilor, provocand daune insemnate in cazul tratamentelor gresite sau ineficiente. Pentru a evita acest lucru, vom efectua tratari preemergente ale compostului si vom efectua analize la intervale regulate de timp in vederea stabilirii gradului de prezenta al daunatorilor.</a:t>
            </a:r>
          </a:p>
          <a:p>
            <a:pPr fontAlgn="base"/>
            <a:r>
              <a:rPr lang="ro-RO" dirty="0"/>
              <a:t>Tinand cont de preturile de comercializare practicate la ciuperci, pe piata si in magazine, am luat in calcul valorificarea productiei la pretul de 6 lei / kilogram datorita faptului ca marfa este preluata in sistem en-gross.</a:t>
            </a:r>
          </a:p>
          <a:p>
            <a:endParaRPr lang="ro-RO" dirty="0"/>
          </a:p>
        </p:txBody>
      </p:sp>
    </p:spTree>
    <p:extLst>
      <p:ext uri="{BB962C8B-B14F-4D97-AF65-F5344CB8AC3E}">
        <p14:creationId xmlns:p14="http://schemas.microsoft.com/office/powerpoint/2010/main" val="29915609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8600" y="274638"/>
            <a:ext cx="4648200" cy="1143000"/>
          </a:xfrm>
        </p:spPr>
        <p:txBody>
          <a:bodyPr>
            <a:normAutofit fontScale="90000"/>
          </a:bodyPr>
          <a:lstStyle/>
          <a:p>
            <a:pPr algn="r"/>
            <a:r>
              <a:rPr lang="ro-RO" sz="3600" b="1" dirty="0" smtClean="0">
                <a:solidFill>
                  <a:schemeClr val="bg1">
                    <a:lumMod val="50000"/>
                  </a:schemeClr>
                </a:solidFill>
                <a:effectLst>
                  <a:outerShdw blurRad="38100" dist="38100" dir="2700000" algn="tl">
                    <a:srgbClr val="000000">
                      <a:alpha val="43137"/>
                    </a:srgbClr>
                  </a:outerShdw>
                </a:effectLst>
              </a:rPr>
              <a:t>III. PLAN DE MARKETING</a:t>
            </a:r>
            <a:endParaRPr lang="ro-RO" sz="3600" b="1" dirty="0">
              <a:solidFill>
                <a:schemeClr val="bg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pPr fontAlgn="base"/>
            <a:r>
              <a:rPr lang="ro-RO" dirty="0"/>
              <a:t>Din punct de vedere al analizei pietei de desfacere, am efectuat doua tipuri de analize, una primara si una secundara. In cadrul analizei primare am efectuat investigatii privind pretul de comercializare al ciupercilor in varianta en-gross si care este cantitatea ce poate fi absorbita pe piata.</a:t>
            </a:r>
          </a:p>
          <a:p>
            <a:pPr fontAlgn="base"/>
            <a:r>
              <a:rPr lang="ro-RO" dirty="0"/>
              <a:t>In urma analizei secundare, adica in urma consultarii informatiilor publice de specialitate am alcatuit o baza de date privind cele mai indicate metode de cultura pentru ciupercile Pleurotus HK 35. Aspecte privind metoda de cultura aleasa de noi si multe alte detalii, au fost prezentate in cea de a 3-a parte a planului de afaceri, in capitolul “Produsul”.</a:t>
            </a:r>
          </a:p>
          <a:p>
            <a:endParaRPr lang="ro-RO" dirty="0"/>
          </a:p>
        </p:txBody>
      </p:sp>
    </p:spTree>
    <p:extLst>
      <p:ext uri="{BB962C8B-B14F-4D97-AF65-F5344CB8AC3E}">
        <p14:creationId xmlns:p14="http://schemas.microsoft.com/office/powerpoint/2010/main" val="332833501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44562"/>
          </a:xfrm>
        </p:spPr>
        <p:txBody>
          <a:bodyPr>
            <a:normAutofit fontScale="90000"/>
          </a:bodyPr>
          <a:lstStyle/>
          <a:p>
            <a:r>
              <a:rPr lang="ro-RO" sz="2800" b="1" dirty="0">
                <a:latin typeface="Algerian" pitchFamily="82" charset="0"/>
              </a:rPr>
              <a:t>Economie</a:t>
            </a:r>
            <a:r>
              <a:rPr lang="ro-RO" sz="2800" dirty="0">
                <a:latin typeface="Algerian" pitchFamily="82" charset="0"/>
              </a:rPr>
              <a:t/>
            </a:r>
            <a:br>
              <a:rPr lang="ro-RO" sz="2800" dirty="0">
                <a:latin typeface="Algerian" pitchFamily="82" charset="0"/>
              </a:rPr>
            </a:br>
            <a:endParaRPr lang="ro-RO" sz="2800" dirty="0">
              <a:latin typeface="Algerian" pitchFamily="82" charset="0"/>
            </a:endParaRPr>
          </a:p>
        </p:txBody>
      </p:sp>
      <p:sp>
        <p:nvSpPr>
          <p:cNvPr id="3" name="Content Placeholder 2"/>
          <p:cNvSpPr>
            <a:spLocks noGrp="1"/>
          </p:cNvSpPr>
          <p:nvPr>
            <p:ph idx="1"/>
          </p:nvPr>
        </p:nvSpPr>
        <p:spPr>
          <a:xfrm>
            <a:off x="152400" y="762000"/>
            <a:ext cx="8763000" cy="5943600"/>
          </a:xfrm>
        </p:spPr>
        <p:txBody>
          <a:bodyPr>
            <a:noAutofit/>
          </a:bodyPr>
          <a:lstStyle/>
          <a:p>
            <a:pPr fontAlgn="base"/>
            <a:r>
              <a:rPr lang="ro-RO" sz="1900" dirty="0" smtClean="0"/>
              <a:t>Piata noastra de desfacere este reprezentata de judetul Prahova, in marimi absolute, acesta are o populatie de aproximativ 312.000 locuitori. Sa presupunem ca piata nostra tinta este de 70% din marimea pietei totale, adica aproximativ 218.400 potentiali consumatori ai produsului.</a:t>
            </a:r>
          </a:p>
          <a:p>
            <a:pPr fontAlgn="base"/>
            <a:r>
              <a:rPr lang="ro-RO" sz="1900" dirty="0" smtClean="0"/>
              <a:t>Conform informatiilor de care dispunem, in proportie de peste 90%, ciupercile din hypermarket-uri sunt din import, pentru ca in Romania oferta de ciuperci este situata mult sub nivelul cererii, mai exact cererea este de 26 ori mai mare decat oferta.</a:t>
            </a:r>
          </a:p>
          <a:p>
            <a:pPr fontAlgn="base"/>
            <a:r>
              <a:rPr lang="ro-RO" sz="1900" dirty="0" smtClean="0"/>
              <a:t>Capacitatea totala de absorbtie a produsului pe piata judetului Prahova  este de:</a:t>
            </a:r>
          </a:p>
          <a:p>
            <a:pPr fontAlgn="base"/>
            <a:r>
              <a:rPr lang="ro-RO" sz="1900" dirty="0" smtClean="0"/>
              <a:t>0.2 kg / an / persoana * 218.400 persoane = 43.680 kg / an</a:t>
            </a:r>
          </a:p>
          <a:p>
            <a:pPr fontAlgn="base"/>
            <a:r>
              <a:rPr lang="ro-RO" sz="1900" dirty="0" smtClean="0"/>
              <a:t>Dupa cum am mentionat si in prima parte a acestui plan de afaceri, consumul mediu pe cap de locuitor in alte state din Uniunea Europeana, se situeaza intre 1.5 – 2 kg / an / persoana.</a:t>
            </a:r>
          </a:p>
          <a:p>
            <a:pPr fontAlgn="base"/>
            <a:r>
              <a:rPr lang="ro-RO" sz="1900" dirty="0" smtClean="0"/>
              <a:t>Presupunem un consum mediu viitor pe cap de persoana de 1.5 kilograme – in urmatorii 5 ani, capacitatea totala de absorbtie devine:</a:t>
            </a:r>
          </a:p>
          <a:p>
            <a:pPr fontAlgn="base"/>
            <a:r>
              <a:rPr lang="ro-RO" sz="1900" dirty="0" smtClean="0"/>
              <a:t>1.5 kg / an * 218.400 persoane = 327.600 kg / an</a:t>
            </a:r>
          </a:p>
          <a:p>
            <a:pPr fontAlgn="base"/>
            <a:r>
              <a:rPr lang="ro-RO" sz="1900" dirty="0"/>
              <a:t>Asadar, preconizam pentru urmatorii 5 ani, o crestere a pietei tinta de 15%, in urma cresterii consumului mediu pe cap de locuitor de la 200 grame / an in prezent, la 1.5 kilograme / an, in urmatorii 5 ani.</a:t>
            </a:r>
          </a:p>
          <a:p>
            <a:pPr fontAlgn="base"/>
            <a:endParaRPr lang="ro-RO" sz="1900" dirty="0" smtClean="0"/>
          </a:p>
          <a:p>
            <a:pPr fontAlgn="base"/>
            <a:endParaRPr lang="ro-RO" sz="1900" dirty="0" smtClean="0"/>
          </a:p>
          <a:p>
            <a:endParaRPr lang="ro-RO" sz="1900" dirty="0"/>
          </a:p>
        </p:txBody>
      </p:sp>
    </p:spTree>
    <p:extLst>
      <p:ext uri="{BB962C8B-B14F-4D97-AF65-F5344CB8AC3E}">
        <p14:creationId xmlns:p14="http://schemas.microsoft.com/office/powerpoint/2010/main" val="361901865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ro-RO" sz="3100" b="1" dirty="0">
                <a:latin typeface="Algerian" pitchFamily="82" charset="0"/>
              </a:rPr>
              <a:t>Caracteristicile si beneficiile consumului constant de ciuperci</a:t>
            </a:r>
            <a:r>
              <a:rPr lang="ro-RO" dirty="0"/>
              <a:t/>
            </a:r>
            <a:br>
              <a:rPr lang="ro-RO" dirty="0"/>
            </a:br>
            <a:endParaRPr lang="ro-RO" dirty="0"/>
          </a:p>
        </p:txBody>
      </p:sp>
      <p:sp>
        <p:nvSpPr>
          <p:cNvPr id="3" name="Content Placeholder 2"/>
          <p:cNvSpPr>
            <a:spLocks noGrp="1"/>
          </p:cNvSpPr>
          <p:nvPr>
            <p:ph idx="1"/>
          </p:nvPr>
        </p:nvSpPr>
        <p:spPr>
          <a:xfrm>
            <a:off x="457200" y="1143000"/>
            <a:ext cx="8229600" cy="5562600"/>
          </a:xfrm>
        </p:spPr>
        <p:txBody>
          <a:bodyPr>
            <a:normAutofit lnSpcReduction="10000"/>
          </a:bodyPr>
          <a:lstStyle/>
          <a:p>
            <a:r>
              <a:rPr lang="ro-RO" sz="2800" b="1" dirty="0"/>
              <a:t>Consumul regulat de ciuperci</a:t>
            </a:r>
            <a:r>
              <a:rPr lang="ro-RO" dirty="0"/>
              <a:t> </a:t>
            </a:r>
            <a:r>
              <a:rPr lang="ro-RO" sz="2600" dirty="0"/>
              <a:t>are beneficii importante pentru organismul uman. Persoanele care obisnuiesc sa introduca in alimentatia lor zilnica si ciupercile, sunt mult mai ferite de a dobandi unele afectiuni grave cum sunt asteniile, cancerul mamar, anemiile sau alte boli provocate de slabirea sistemului imunitar</a:t>
            </a:r>
            <a:r>
              <a:rPr lang="ro-RO" sz="2600" dirty="0" smtClean="0"/>
              <a:t>.</a:t>
            </a:r>
          </a:p>
          <a:p>
            <a:r>
              <a:rPr lang="ro-RO" sz="2800" b="1" dirty="0"/>
              <a:t>Ciupercile</a:t>
            </a:r>
            <a:r>
              <a:rPr lang="ro-RO" dirty="0"/>
              <a:t> </a:t>
            </a:r>
            <a:r>
              <a:rPr lang="ro-RO" sz="2600" dirty="0"/>
              <a:t>contin toate vitaminele si mineralele de care organismul nostru are nevoie pentru a functiona sanatos (proteine, fier, potasiu, acid folic, vitamina A, B1, B2, C, D si zinc). Totodata, dintre toate legumele existente, se considera ca ciupercile sunt cel mai bun substitut pentru carne, ele fiind si mult mai usor de digerat.</a:t>
            </a:r>
          </a:p>
          <a:p>
            <a:endParaRPr lang="ro-RO" dirty="0"/>
          </a:p>
          <a:p>
            <a:endParaRPr lang="ro-RO" dirty="0"/>
          </a:p>
        </p:txBody>
      </p:sp>
    </p:spTree>
    <p:extLst>
      <p:ext uri="{BB962C8B-B14F-4D97-AF65-F5344CB8AC3E}">
        <p14:creationId xmlns:p14="http://schemas.microsoft.com/office/powerpoint/2010/main" val="40920965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5719" cy="411162"/>
          </a:xfrm>
        </p:spPr>
        <p:txBody>
          <a:bodyPr>
            <a:normAutofit/>
          </a:bodyPr>
          <a:lstStyle/>
          <a:p>
            <a:endParaRPr lang="ro-RO" sz="100" dirty="0"/>
          </a:p>
        </p:txBody>
      </p:sp>
      <p:sp>
        <p:nvSpPr>
          <p:cNvPr id="3" name="Content Placeholder 2"/>
          <p:cNvSpPr>
            <a:spLocks noGrp="1"/>
          </p:cNvSpPr>
          <p:nvPr>
            <p:ph idx="1"/>
          </p:nvPr>
        </p:nvSpPr>
        <p:spPr>
          <a:xfrm>
            <a:off x="457200" y="457200"/>
            <a:ext cx="8229600" cy="5668963"/>
          </a:xfrm>
        </p:spPr>
        <p:txBody>
          <a:bodyPr>
            <a:normAutofit fontScale="92500" lnSpcReduction="10000"/>
          </a:bodyPr>
          <a:lstStyle/>
          <a:p>
            <a:pPr fontAlgn="base"/>
            <a:r>
              <a:rPr lang="ro-RO" sz="3000" dirty="0"/>
              <a:t>In alta ordine de idei, ciuperciile au excelente proprietati conferite de antioxidanti, ceea ce le transforma in “alimente – minune” in terapiile anti-cancer. Intr-un studiu interesant publicat in Jurnalul de Endocrinologie, autorii, au afirmat ca numarul de lipide este la fel de mic ca si nivelul de insulina, stimulat de proprietatile unor ciuperci, transformandu-le intr-un excelent supliment in procesul de slabire, ca de altfel si tratamentul pentru diabetici</a:t>
            </a:r>
            <a:r>
              <a:rPr lang="ro-RO" sz="3000" dirty="0" smtClean="0"/>
              <a:t>.</a:t>
            </a:r>
            <a:r>
              <a:rPr lang="ro-RO" sz="3000" dirty="0"/>
              <a:t> </a:t>
            </a:r>
          </a:p>
          <a:p>
            <a:pPr fontAlgn="base"/>
            <a:r>
              <a:rPr lang="ro-RO" sz="3000" dirty="0"/>
              <a:t>Gratie </a:t>
            </a:r>
            <a:r>
              <a:rPr lang="ro-RO" sz="3000" dirty="0" smtClean="0"/>
              <a:t>continutului </a:t>
            </a:r>
            <a:r>
              <a:rPr lang="ro-RO" sz="3000" dirty="0"/>
              <a:t>de potasiu, ciupercile, ajuta in reglarea tensiunii arteriale. Insa, nu este singurul beneficiu adus starii de sanatate, bogate in zinc, acestea lupta impotriva anxietatii si stresului</a:t>
            </a:r>
            <a:r>
              <a:rPr lang="ro-RO" dirty="0"/>
              <a:t>.</a:t>
            </a:r>
          </a:p>
          <a:p>
            <a:endParaRPr lang="ro-RO" dirty="0"/>
          </a:p>
        </p:txBody>
      </p:sp>
    </p:spTree>
    <p:extLst>
      <p:ext uri="{BB962C8B-B14F-4D97-AF65-F5344CB8AC3E}">
        <p14:creationId xmlns:p14="http://schemas.microsoft.com/office/powerpoint/2010/main" val="293698648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048000" cy="1143000"/>
          </a:xfrm>
        </p:spPr>
        <p:txBody>
          <a:bodyPr>
            <a:normAutofit/>
          </a:bodyPr>
          <a:lstStyle/>
          <a:p>
            <a:pPr algn="l"/>
            <a:r>
              <a:rPr lang="ro-RO" b="1" dirty="0" smtClean="0">
                <a:ln>
                  <a:solidFill>
                    <a:schemeClr val="bg2">
                      <a:lumMod val="50000"/>
                    </a:schemeClr>
                  </a:solidFill>
                </a:ln>
                <a:solidFill>
                  <a:schemeClr val="bg1">
                    <a:lumMod val="65000"/>
                  </a:schemeClr>
                </a:solidFill>
                <a:effectLst>
                  <a:outerShdw blurRad="38100" dist="38100" dir="2700000" algn="tl">
                    <a:srgbClr val="000000">
                      <a:alpha val="43137"/>
                    </a:srgbClr>
                  </a:outerShdw>
                </a:effectLst>
              </a:rPr>
              <a:t>CONTINUT</a:t>
            </a:r>
            <a:endParaRPr lang="ro-RO" b="1" dirty="0">
              <a:ln>
                <a:solidFill>
                  <a:schemeClr val="bg2">
                    <a:lumMod val="50000"/>
                  </a:schemeClr>
                </a:solidFill>
              </a:ln>
              <a:solidFill>
                <a:schemeClr val="bg1">
                  <a:lumMod val="6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648200"/>
          </a:xfrm>
        </p:spPr>
        <p:txBody>
          <a:bodyPr>
            <a:normAutofit fontScale="92500" lnSpcReduction="20000"/>
          </a:bodyPr>
          <a:lstStyle/>
          <a:p>
            <a:pPr marL="0" indent="0" fontAlgn="base">
              <a:buNone/>
            </a:pPr>
            <a:endParaRPr lang="ro-RO" dirty="0"/>
          </a:p>
          <a:p>
            <a:pPr fontAlgn="base"/>
            <a:r>
              <a:rPr lang="ro-RO" b="1" dirty="0" smtClean="0"/>
              <a:t>I</a:t>
            </a:r>
            <a:r>
              <a:rPr lang="ro-RO" b="1" dirty="0"/>
              <a:t>.    O descriere generala a afacerii</a:t>
            </a:r>
          </a:p>
          <a:p>
            <a:pPr fontAlgn="base"/>
            <a:r>
              <a:rPr lang="ro-RO" b="1" dirty="0" smtClean="0"/>
              <a:t>II.</a:t>
            </a:r>
            <a:r>
              <a:rPr lang="ro-RO" b="1" dirty="0"/>
              <a:t>   Produse si servicii</a:t>
            </a:r>
          </a:p>
          <a:p>
            <a:pPr fontAlgn="base"/>
            <a:r>
              <a:rPr lang="ro-RO" b="1" dirty="0" smtClean="0"/>
              <a:t>III.</a:t>
            </a:r>
            <a:r>
              <a:rPr lang="ro-RO" b="1" dirty="0"/>
              <a:t>   Plan de Marketing</a:t>
            </a:r>
          </a:p>
          <a:p>
            <a:pPr fontAlgn="base"/>
            <a:r>
              <a:rPr lang="ro-RO" b="1" dirty="0" smtClean="0"/>
              <a:t>IV</a:t>
            </a:r>
            <a:r>
              <a:rPr lang="ro-RO" b="1" dirty="0"/>
              <a:t>.    Plan operational</a:t>
            </a:r>
          </a:p>
          <a:p>
            <a:pPr fontAlgn="base"/>
            <a:r>
              <a:rPr lang="ro-RO" b="1" dirty="0" smtClean="0"/>
              <a:t>V.</a:t>
            </a:r>
            <a:r>
              <a:rPr lang="ro-RO" b="1" dirty="0"/>
              <a:t>   Management si organizare</a:t>
            </a:r>
          </a:p>
          <a:p>
            <a:pPr fontAlgn="base"/>
            <a:r>
              <a:rPr lang="ro-RO" b="1" dirty="0" smtClean="0"/>
              <a:t>VI. </a:t>
            </a:r>
            <a:r>
              <a:rPr lang="ro-RO" b="1" dirty="0"/>
              <a:t>Costuri pentru inceputul afacerii si </a:t>
            </a:r>
            <a:endParaRPr lang="ro-RO" b="1" dirty="0" smtClean="0"/>
          </a:p>
          <a:p>
            <a:pPr marL="0" indent="0" fontAlgn="base">
              <a:buNone/>
            </a:pPr>
            <a:r>
              <a:rPr lang="ro-RO" b="1" dirty="0"/>
              <a:t> </a:t>
            </a:r>
            <a:r>
              <a:rPr lang="ro-RO" b="1" dirty="0" smtClean="0"/>
              <a:t>                                                                     capitalizare</a:t>
            </a:r>
            <a:endParaRPr lang="ro-RO" b="1" dirty="0"/>
          </a:p>
          <a:p>
            <a:pPr fontAlgn="base"/>
            <a:r>
              <a:rPr lang="ro-RO" b="1" dirty="0" smtClean="0"/>
              <a:t>VII.</a:t>
            </a:r>
            <a:r>
              <a:rPr lang="ro-RO" b="1" dirty="0"/>
              <a:t>   Plan financiar</a:t>
            </a:r>
          </a:p>
          <a:p>
            <a:endParaRPr lang="ro-RO" dirty="0"/>
          </a:p>
        </p:txBody>
      </p:sp>
    </p:spTree>
    <p:extLst>
      <p:ext uri="{BB962C8B-B14F-4D97-AF65-F5344CB8AC3E}">
        <p14:creationId xmlns:p14="http://schemas.microsoft.com/office/powerpoint/2010/main" val="25837937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100" b="1" dirty="0">
                <a:latin typeface="Algerian" pitchFamily="82" charset="0"/>
              </a:rPr>
              <a:t>Sintetizarea continutului ciupercilor, la un consum de 100 grame:</a:t>
            </a:r>
            <a:r>
              <a:rPr lang="ro-RO" dirty="0"/>
              <a:t/>
            </a:r>
            <a:br>
              <a:rPr lang="ro-RO" dirty="0"/>
            </a:br>
            <a:endParaRPr lang="ro-RO" dirty="0"/>
          </a:p>
        </p:txBody>
      </p:sp>
      <p:sp>
        <p:nvSpPr>
          <p:cNvPr id="3" name="Content Placeholder 2"/>
          <p:cNvSpPr>
            <a:spLocks noGrp="1"/>
          </p:cNvSpPr>
          <p:nvPr>
            <p:ph idx="1"/>
          </p:nvPr>
        </p:nvSpPr>
        <p:spPr>
          <a:xfrm>
            <a:off x="152400" y="914400"/>
            <a:ext cx="8991600" cy="5715000"/>
          </a:xfrm>
        </p:spPr>
        <p:txBody>
          <a:bodyPr>
            <a:noAutofit/>
          </a:bodyPr>
          <a:lstStyle/>
          <a:p>
            <a:pPr fontAlgn="base"/>
            <a:r>
              <a:rPr lang="ro-RO" sz="2100" dirty="0"/>
              <a:t>- 16 mg de vitamina B9;</a:t>
            </a:r>
          </a:p>
          <a:p>
            <a:pPr fontAlgn="base"/>
            <a:r>
              <a:rPr lang="ro-RO" sz="2100" dirty="0"/>
              <a:t>- 3,6 mg de vitamina B3;</a:t>
            </a:r>
          </a:p>
          <a:p>
            <a:pPr fontAlgn="base"/>
            <a:r>
              <a:rPr lang="ro-RO" sz="2100" dirty="0"/>
              <a:t>- 1,5 mg de vitamina B5;</a:t>
            </a:r>
          </a:p>
          <a:p>
            <a:pPr fontAlgn="base"/>
            <a:r>
              <a:rPr lang="ro-RO" sz="2100" dirty="0"/>
              <a:t>- 0,4 mg de vitamina B2;</a:t>
            </a:r>
          </a:p>
          <a:p>
            <a:pPr fontAlgn="base"/>
            <a:r>
              <a:rPr lang="ro-RO" sz="2100" dirty="0"/>
              <a:t>- 0,1 mg de vitamina B1;</a:t>
            </a:r>
          </a:p>
          <a:p>
            <a:pPr fontAlgn="base"/>
            <a:r>
              <a:rPr lang="ro-RO" sz="2100" dirty="0"/>
              <a:t>- 0,1 mg de vitamina B6;</a:t>
            </a:r>
          </a:p>
          <a:p>
            <a:pPr fontAlgn="base"/>
            <a:r>
              <a:rPr lang="ro-RO" sz="2100" dirty="0"/>
              <a:t>- 0,3 mg de cupru;</a:t>
            </a:r>
          </a:p>
          <a:p>
            <a:pPr fontAlgn="base"/>
            <a:r>
              <a:rPr lang="ro-RO" sz="2100" dirty="0"/>
              <a:t>- 0,5 mg de fier;</a:t>
            </a:r>
          </a:p>
          <a:p>
            <a:pPr fontAlgn="base"/>
            <a:r>
              <a:rPr lang="ro-RO" sz="2100" dirty="0"/>
              <a:t>- 9,0 mg magneziu;</a:t>
            </a:r>
          </a:p>
          <a:p>
            <a:pPr fontAlgn="base"/>
            <a:r>
              <a:rPr lang="ro-RO" sz="2100" dirty="0"/>
              <a:t>- 86,0 mg de fosfor;</a:t>
            </a:r>
          </a:p>
          <a:p>
            <a:pPr fontAlgn="base"/>
            <a:r>
              <a:rPr lang="ro-RO" sz="2100" dirty="0"/>
              <a:t>- 318 mg potasiu;</a:t>
            </a:r>
          </a:p>
          <a:p>
            <a:pPr fontAlgn="base"/>
            <a:r>
              <a:rPr lang="ro-RO" sz="2100" dirty="0"/>
              <a:t>- 9,3 mg seleniu;</a:t>
            </a:r>
          </a:p>
          <a:p>
            <a:pPr fontAlgn="base"/>
            <a:r>
              <a:rPr lang="ro-RO" sz="2100" dirty="0"/>
              <a:t>- 0,5 mg zinc si fibre.</a:t>
            </a:r>
          </a:p>
          <a:p>
            <a:pPr fontAlgn="base"/>
            <a:r>
              <a:rPr lang="ro-RO" sz="2100" dirty="0"/>
              <a:t>Dupa cum se poate observa, ciupercile contin suficienti nutrienti pentru o alimentatie echilibrata. Recomandarea specialistilor: consumati cate 3 ciuperci pe zi pentru a asigura organismului doza zilnica de vitamina B12.</a:t>
            </a:r>
          </a:p>
          <a:p>
            <a:endParaRPr lang="ro-RO" sz="2100" dirty="0"/>
          </a:p>
        </p:txBody>
      </p:sp>
      <p:pic>
        <p:nvPicPr>
          <p:cNvPr id="1026" name="Picture 2" descr="C:\Users\Alin\Desktop\Imagine(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1828800"/>
            <a:ext cx="4038600" cy="3028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142727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2800" b="1" dirty="0">
                <a:latin typeface="Algerian" pitchFamily="82" charset="0"/>
              </a:rPr>
              <a:t>Consumatorii</a:t>
            </a:r>
            <a:r>
              <a:rPr lang="ro-RO" sz="2800" dirty="0">
                <a:latin typeface="Algerian" pitchFamily="82" charset="0"/>
              </a:rPr>
              <a:t/>
            </a:r>
            <a:br>
              <a:rPr lang="ro-RO" sz="2800" dirty="0">
                <a:latin typeface="Algerian" pitchFamily="82" charset="0"/>
              </a:rPr>
            </a:br>
            <a:endParaRPr lang="ro-RO" sz="2800" dirty="0">
              <a:latin typeface="Algerian" pitchFamily="82" charset="0"/>
            </a:endParaRPr>
          </a:p>
        </p:txBody>
      </p:sp>
      <p:sp>
        <p:nvSpPr>
          <p:cNvPr id="3" name="Content Placeholder 2"/>
          <p:cNvSpPr>
            <a:spLocks noGrp="1"/>
          </p:cNvSpPr>
          <p:nvPr>
            <p:ph idx="1"/>
          </p:nvPr>
        </p:nvSpPr>
        <p:spPr>
          <a:xfrm>
            <a:off x="457200" y="1295400"/>
            <a:ext cx="8229600" cy="5181600"/>
          </a:xfrm>
        </p:spPr>
        <p:txBody>
          <a:bodyPr>
            <a:normAutofit fontScale="70000" lnSpcReduction="20000"/>
          </a:bodyPr>
          <a:lstStyle/>
          <a:p>
            <a:pPr fontAlgn="base"/>
            <a:r>
              <a:rPr lang="ro-RO" dirty="0"/>
              <a:t>Dupa cum am vazut anterior, ciupercile sunt recomandate tuturor persoanelor, mai ales celor care au anumite afectiuni, sau, trebuie sa tina o dieta bazata pe un consum redus de calorii.</a:t>
            </a:r>
          </a:p>
          <a:p>
            <a:pPr fontAlgn="base"/>
            <a:r>
              <a:rPr lang="ro-RO" dirty="0"/>
              <a:t>O analiza detaliata a consumatorilor, presupune detalierea acestora pe grupe de varsta, nivelul de venit, clasa sociala, ocupatia, nivelul de educatie si alte caracteristici. Datorita beneficiilor consumului de ciuperci, nu este necesara o detaliere foarte atenta a acestor grupe delimitative, pentru ca, asa cum am mai spus, consumul este recomandat pentru toate persoanele, indiferent de varsta, sex, ocupatie etc.</a:t>
            </a:r>
          </a:p>
          <a:p>
            <a:pPr fontAlgn="base"/>
            <a:r>
              <a:rPr lang="ro-RO" dirty="0"/>
              <a:t>Produsul nostru se adreseaza, momentan, locuitorilor </a:t>
            </a:r>
            <a:r>
              <a:rPr lang="ro-RO" dirty="0" smtClean="0"/>
              <a:t>judetului Prahova  </a:t>
            </a:r>
            <a:r>
              <a:rPr lang="ro-RO" dirty="0"/>
              <a:t>care isi fac aprovizionarea din urmatoarele hypermarket-uri: Metro </a:t>
            </a:r>
            <a:r>
              <a:rPr lang="ro-RO" dirty="0" smtClean="0"/>
              <a:t>(1 magazin), </a:t>
            </a:r>
            <a:r>
              <a:rPr lang="ro-RO" dirty="0"/>
              <a:t>Selgros (2 magazine), Real (3 magazine) ,</a:t>
            </a:r>
            <a:r>
              <a:rPr lang="ro-RO" dirty="0" smtClean="0"/>
              <a:t> Penny (</a:t>
            </a:r>
            <a:r>
              <a:rPr lang="ro-RO" dirty="0"/>
              <a:t>6</a:t>
            </a:r>
            <a:r>
              <a:rPr lang="ro-RO" dirty="0" smtClean="0"/>
              <a:t> magazine), Kaufland (4  magazine), Careffour (4 magazine)</a:t>
            </a:r>
            <a:endParaRPr lang="ro-RO" dirty="0"/>
          </a:p>
          <a:p>
            <a:endParaRPr lang="ro-RO" dirty="0"/>
          </a:p>
        </p:txBody>
      </p:sp>
    </p:spTree>
    <p:extLst>
      <p:ext uri="{BB962C8B-B14F-4D97-AF65-F5344CB8AC3E}">
        <p14:creationId xmlns:p14="http://schemas.microsoft.com/office/powerpoint/2010/main" val="324810454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100" b="1" dirty="0">
                <a:latin typeface="Algerian" pitchFamily="82" charset="0"/>
              </a:rPr>
              <a:t>Competitia</a:t>
            </a:r>
            <a:r>
              <a:rPr lang="ro-RO" dirty="0"/>
              <a:t/>
            </a:r>
            <a:br>
              <a:rPr lang="ro-RO" dirty="0"/>
            </a:br>
            <a:endParaRPr lang="ro-RO" dirty="0"/>
          </a:p>
        </p:txBody>
      </p:sp>
      <p:sp>
        <p:nvSpPr>
          <p:cNvPr id="3" name="Content Placeholder 2"/>
          <p:cNvSpPr>
            <a:spLocks noGrp="1"/>
          </p:cNvSpPr>
          <p:nvPr>
            <p:ph idx="1"/>
          </p:nvPr>
        </p:nvSpPr>
        <p:spPr>
          <a:xfrm>
            <a:off x="457200" y="1295400"/>
            <a:ext cx="8229600" cy="5105400"/>
          </a:xfrm>
        </p:spPr>
        <p:txBody>
          <a:bodyPr/>
          <a:lstStyle/>
          <a:p>
            <a:r>
              <a:rPr lang="ro-RO" dirty="0"/>
              <a:t>In urma analizei noastre nu am gasit concurenti directi pentru noi, din punct de vedere al productiei de ciuperci, majoritatea comerciantilor de ciuperci nu se axeaza pe o cultura intensiva a acestora, ci mizeaza pe culturi sezoniere, si isi valorifica marfa in special pe pietele din oras, asadar, in zona noastra, avem concurenta zero pentru acest tip de activitate.</a:t>
            </a:r>
          </a:p>
          <a:p>
            <a:endParaRPr lang="ro-RO" dirty="0"/>
          </a:p>
        </p:txBody>
      </p:sp>
    </p:spTree>
    <p:extLst>
      <p:ext uri="{BB962C8B-B14F-4D97-AF65-F5344CB8AC3E}">
        <p14:creationId xmlns:p14="http://schemas.microsoft.com/office/powerpoint/2010/main" val="5099229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50777"/>
          </a:xfrm>
        </p:spPr>
        <p:txBody>
          <a:bodyPr>
            <a:normAutofit fontScale="90000"/>
          </a:bodyPr>
          <a:lstStyle/>
          <a:p>
            <a:r>
              <a:rPr lang="ro-RO" sz="2800" b="1" dirty="0" smtClean="0">
                <a:latin typeface="Algerian" pitchFamily="82" charset="0"/>
              </a:rPr>
              <a:t>Promovare  &amp;</a:t>
            </a:r>
            <a:r>
              <a:rPr lang="ro-RO" sz="3100" b="1" dirty="0" smtClean="0">
                <a:latin typeface="Algerian" pitchFamily="82" charset="0"/>
              </a:rPr>
              <a:t>Locatia</a:t>
            </a:r>
            <a:r>
              <a:rPr lang="ro-RO" sz="2800" dirty="0"/>
              <a:t/>
            </a:r>
            <a:br>
              <a:rPr lang="ro-RO" sz="2800" dirty="0"/>
            </a:br>
            <a:r>
              <a:rPr lang="ro-RO" sz="2800" dirty="0">
                <a:latin typeface="Algerian" pitchFamily="82" charset="0"/>
              </a:rPr>
              <a:t/>
            </a:r>
            <a:br>
              <a:rPr lang="ro-RO" sz="2800" dirty="0">
                <a:latin typeface="Algerian" pitchFamily="82" charset="0"/>
              </a:rPr>
            </a:br>
            <a:endParaRPr lang="ro-RO" sz="2800" dirty="0">
              <a:latin typeface="Algerian" pitchFamily="82" charset="0"/>
            </a:endParaRPr>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r>
              <a:rPr lang="ro-RO" dirty="0"/>
              <a:t>Din punct de vedere al promovarii, am ales sa aplicam metoda contactarii directe a reprezentantilor hypermarket-urilor, care s-au aratat foarte receptivi la oferta noastra de colaborare, astfel reusind sa negociem contracte de preluare a ciupercilor la pretul de 6 lei / kilogram</a:t>
            </a:r>
            <a:r>
              <a:rPr lang="ro-RO" dirty="0" smtClean="0"/>
              <a:t>.</a:t>
            </a:r>
          </a:p>
          <a:p>
            <a:r>
              <a:rPr lang="ro-RO" dirty="0"/>
              <a:t>In ceea ce priveste locatia ciupercariei in discutie, aceasta se va situa pe un teren din zona marginala a orasului </a:t>
            </a:r>
            <a:r>
              <a:rPr lang="ro-RO" dirty="0" smtClean="0"/>
              <a:t>Campina, mai exact in Poiana Campina.</a:t>
            </a:r>
            <a:endParaRPr lang="ro-RO" dirty="0"/>
          </a:p>
          <a:p>
            <a:pPr marL="0" indent="0">
              <a:buNone/>
            </a:pPr>
            <a:endParaRPr lang="ro-RO" dirty="0"/>
          </a:p>
        </p:txBody>
      </p:sp>
    </p:spTree>
    <p:extLst>
      <p:ext uri="{BB962C8B-B14F-4D97-AF65-F5344CB8AC3E}">
        <p14:creationId xmlns:p14="http://schemas.microsoft.com/office/powerpoint/2010/main" val="412698403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ro-RO" sz="3100" b="1" dirty="0">
                <a:latin typeface="Algerian" pitchFamily="82" charset="0"/>
              </a:rPr>
              <a:t>Administrarea sumelor ce trebuiesc incasate</a:t>
            </a:r>
            <a:r>
              <a:rPr lang="ro-RO" dirty="0"/>
              <a:t/>
            </a:r>
            <a:br>
              <a:rPr lang="ro-RO" dirty="0"/>
            </a:br>
            <a:endParaRPr lang="ro-RO" dirty="0"/>
          </a:p>
        </p:txBody>
      </p:sp>
      <p:sp>
        <p:nvSpPr>
          <p:cNvPr id="3" name="Content Placeholder 2"/>
          <p:cNvSpPr>
            <a:spLocks noGrp="1"/>
          </p:cNvSpPr>
          <p:nvPr>
            <p:ph idx="1"/>
          </p:nvPr>
        </p:nvSpPr>
        <p:spPr>
          <a:xfrm>
            <a:off x="457200" y="1600200"/>
            <a:ext cx="8229600" cy="4800600"/>
          </a:xfrm>
        </p:spPr>
        <p:txBody>
          <a:bodyPr>
            <a:normAutofit fontScale="85000" lnSpcReduction="10000"/>
          </a:bodyPr>
          <a:lstStyle/>
          <a:p>
            <a:pPr fontAlgn="base"/>
            <a:r>
              <a:rPr lang="ro-RO" dirty="0"/>
              <a:t>Dupa cum am mentionat, ciupercile vor fi preluate de la sediul ciupercariei saptamanal, de fiecare magazin in parte. Sunt 8 magazine cu care avem contracte de colaborare in prezent, si care achizitioneaza o cantitate saptamanala de 200 kilograme.</a:t>
            </a:r>
          </a:p>
          <a:p>
            <a:pPr fontAlgn="base"/>
            <a:r>
              <a:rPr lang="ro-RO" dirty="0"/>
              <a:t>Asadar, cantitatea preluata este de 1.600 kilograme ciuperci Pleurotus Hk 35, la pretul de 6 lei / </a:t>
            </a:r>
            <a:r>
              <a:rPr lang="ro-RO" dirty="0" smtClean="0"/>
              <a:t>kilogram/saptamana  </a:t>
            </a:r>
            <a:r>
              <a:rPr lang="ro-RO" dirty="0"/>
              <a:t>plata facandu-se pe loc.</a:t>
            </a:r>
          </a:p>
          <a:p>
            <a:pPr fontAlgn="base"/>
            <a:r>
              <a:rPr lang="ro-RO" dirty="0"/>
              <a:t>Aceasta genereaza un cashflow saptamanal de 9.600 lei si un cashflow lunar de 38.400 lei. Am ales aceasta modalitate de plata ca sa ne putem acoperii in mod constant cheltuielile lunare.</a:t>
            </a:r>
          </a:p>
          <a:p>
            <a:endParaRPr lang="ro-RO" dirty="0"/>
          </a:p>
        </p:txBody>
      </p:sp>
    </p:spTree>
    <p:extLst>
      <p:ext uri="{BB962C8B-B14F-4D97-AF65-F5344CB8AC3E}">
        <p14:creationId xmlns:p14="http://schemas.microsoft.com/office/powerpoint/2010/main" val="106811977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ro-RO" sz="3100" b="1" dirty="0">
                <a:latin typeface="Algerian" pitchFamily="82" charset="0"/>
              </a:rPr>
              <a:t>Administrarea sumelor ce trebuiesc platite</a:t>
            </a:r>
            <a:r>
              <a:rPr lang="ro-RO" dirty="0"/>
              <a:t/>
            </a:r>
            <a:br>
              <a:rPr lang="ro-RO" dirty="0"/>
            </a:br>
            <a:endParaRPr lang="ro-RO" dirty="0"/>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pPr fontAlgn="base"/>
            <a:r>
              <a:rPr lang="ro-RO" dirty="0"/>
              <a:t>Lunar, avem urmatoarele cheltuieli:</a:t>
            </a:r>
          </a:p>
          <a:p>
            <a:pPr fontAlgn="base"/>
            <a:r>
              <a:rPr lang="ro-RO" dirty="0"/>
              <a:t>- cheltuieli cu salariile, inclusiv contributiile datorate la stat pentru fondul de salarii: 16.583 lei</a:t>
            </a:r>
          </a:p>
          <a:p>
            <a:pPr fontAlgn="base"/>
            <a:r>
              <a:rPr lang="ro-RO" dirty="0"/>
              <a:t>- cheltuieli cu intretinerea ciupercariei, inclusive TVA: 2.000 lei / luna.</a:t>
            </a:r>
          </a:p>
          <a:p>
            <a:pPr fontAlgn="base"/>
            <a:r>
              <a:rPr lang="ro-RO" dirty="0"/>
              <a:t>Dupa cum se poate observa, cheltuielile lunare totale sunt de 18.583 lei, care se platesc din incasarile lunare, in suma de 38.400 lei, ramanand o diferenta pozitiva de cashflow in valoare de 19.817 lei</a:t>
            </a:r>
            <a:r>
              <a:rPr lang="ro-RO" dirty="0" smtClean="0"/>
              <a:t>.</a:t>
            </a:r>
          </a:p>
          <a:p>
            <a:pPr fontAlgn="base"/>
            <a:r>
              <a:rPr lang="ro-RO" b="1" i="1" dirty="0"/>
              <a:t>Canalele de distributie</a:t>
            </a:r>
            <a:endParaRPr lang="ro-RO" i="1" dirty="0"/>
          </a:p>
          <a:p>
            <a:pPr fontAlgn="base"/>
            <a:r>
              <a:rPr lang="ro-RO" dirty="0"/>
              <a:t>Marfa va fi preluata in mod direct, de la sediul ciupercariei.</a:t>
            </a:r>
          </a:p>
          <a:p>
            <a:pPr fontAlgn="base"/>
            <a:endParaRPr lang="ro-RO" dirty="0"/>
          </a:p>
          <a:p>
            <a:endParaRPr lang="ro-RO" dirty="0"/>
          </a:p>
        </p:txBody>
      </p:sp>
    </p:spTree>
    <p:extLst>
      <p:ext uri="{BB962C8B-B14F-4D97-AF65-F5344CB8AC3E}">
        <p14:creationId xmlns:p14="http://schemas.microsoft.com/office/powerpoint/2010/main" val="4069698742"/>
      </p:ext>
    </p:extLst>
  </p:cSld>
  <p:clrMapOvr>
    <a:masterClrMapping/>
  </p:clrMapOvr>
  <mc:AlternateContent xmlns:mc="http://schemas.openxmlformats.org/markup-compatibility/2006" xmlns:p14="http://schemas.microsoft.com/office/powerpoint/2010/main">
    <mc:Choice Requires="p14">
      <p:transition spd="slow" p14:dur="1100" advTm="6000">
        <p14:switch dir="r"/>
      </p:transition>
    </mc:Choice>
    <mc:Fallback xmlns="">
      <p:transition spd="slow" advTm="6000">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334000" cy="1143000"/>
          </a:xfrm>
          <a:solidFill>
            <a:schemeClr val="bg1"/>
          </a:solidFill>
        </p:spPr>
        <p:txBody>
          <a:bodyPr>
            <a:normAutofit fontScale="90000"/>
          </a:bodyPr>
          <a:lstStyle/>
          <a:p>
            <a:pPr algn="l"/>
            <a:r>
              <a:rPr lang="ro-RO" sz="3600" b="1" dirty="0" smtClean="0">
                <a:solidFill>
                  <a:schemeClr val="bg1">
                    <a:lumMod val="50000"/>
                  </a:schemeClr>
                </a:solidFill>
                <a:effectLst>
                  <a:outerShdw blurRad="38100" dist="38100" dir="2700000" algn="tl">
                    <a:srgbClr val="000000">
                      <a:alpha val="43137"/>
                    </a:srgbClr>
                  </a:outerShdw>
                </a:effectLst>
              </a:rPr>
              <a:t>IV. PLAN OPERATIONAL</a:t>
            </a:r>
            <a:br>
              <a:rPr lang="ro-RO" sz="3600" b="1" dirty="0" smtClean="0">
                <a:solidFill>
                  <a:schemeClr val="bg1">
                    <a:lumMod val="50000"/>
                  </a:schemeClr>
                </a:solidFill>
                <a:effectLst>
                  <a:outerShdw blurRad="38100" dist="38100" dir="2700000" algn="tl">
                    <a:srgbClr val="000000">
                      <a:alpha val="43137"/>
                    </a:srgbClr>
                  </a:outerShdw>
                </a:effectLst>
              </a:rPr>
            </a:br>
            <a:r>
              <a:rPr lang="ro-RO" sz="3100" b="1" dirty="0">
                <a:latin typeface="Algerian" pitchFamily="82" charset="0"/>
              </a:rPr>
              <a:t>Productia</a:t>
            </a:r>
            <a:r>
              <a:rPr lang="ro-RO" sz="3200" dirty="0"/>
              <a:t/>
            </a:r>
            <a:br>
              <a:rPr lang="ro-RO" sz="3200" dirty="0"/>
            </a:br>
            <a:endParaRPr lang="ro-RO" sz="3600" b="1" dirty="0">
              <a:solidFill>
                <a:schemeClr val="bg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219200"/>
            <a:ext cx="8686800" cy="5334000"/>
          </a:xfrm>
        </p:spPr>
        <p:txBody>
          <a:bodyPr>
            <a:normAutofit fontScale="62500" lnSpcReduction="20000"/>
          </a:bodyPr>
          <a:lstStyle/>
          <a:p>
            <a:pPr fontAlgn="base"/>
            <a:endParaRPr lang="ro-RO" sz="3300" dirty="0" smtClean="0"/>
          </a:p>
          <a:p>
            <a:pPr fontAlgn="base"/>
            <a:r>
              <a:rPr lang="ro-RO" sz="3300" dirty="0" smtClean="0"/>
              <a:t>Produsul </a:t>
            </a:r>
            <a:r>
              <a:rPr lang="ro-RO" sz="3300" dirty="0"/>
              <a:t>ce urmeaza sa il comercializam, va fi produs in propria noastra cipercarie, in urma contractelor negociate, ne-am angajat sa asiguram cantitatea de 2.000 kg ciuperci pe saptamana, ciupercile vor fi preluate de la sediul ciupercariei de un angajat al fiecarui magazin in parte.</a:t>
            </a:r>
          </a:p>
          <a:p>
            <a:pPr marL="0" indent="0" fontAlgn="base">
              <a:buNone/>
            </a:pPr>
            <a:endParaRPr lang="ro-RO" sz="3300" dirty="0"/>
          </a:p>
          <a:p>
            <a:pPr fontAlgn="base"/>
            <a:r>
              <a:rPr lang="ro-RO" sz="3300" dirty="0"/>
              <a:t>Dupa o profunda analiza si in urma consultarii diversilor specialisti, am aflat ca pentru a </a:t>
            </a:r>
            <a:r>
              <a:rPr lang="ro-RO" sz="3300" dirty="0" smtClean="0"/>
              <a:t>produce cantitatea de ciuperci</a:t>
            </a:r>
            <a:r>
              <a:rPr lang="ro-RO" sz="3300" dirty="0"/>
              <a:t> mai sus mentionata, este necesar sa insamantam cu micelii aproximativ 10.000 kilograme compost (precizare: compostul va fi preparat de noi, conform retetei prezentate in partea </a:t>
            </a:r>
            <a:r>
              <a:rPr lang="ro-RO" sz="3300" dirty="0" smtClean="0"/>
              <a:t>II </a:t>
            </a:r>
            <a:r>
              <a:rPr lang="ro-RO" sz="3300" dirty="0"/>
              <a:t>a acestui plan de afaceri</a:t>
            </a:r>
            <a:r>
              <a:rPr lang="ro-RO" sz="3300" dirty="0" smtClean="0"/>
              <a:t>).</a:t>
            </a:r>
            <a:endParaRPr lang="ro-RO" sz="3300" dirty="0"/>
          </a:p>
          <a:p>
            <a:pPr fontAlgn="base"/>
            <a:r>
              <a:rPr lang="ro-RO" sz="3300" dirty="0"/>
              <a:t>Productia de Pleurotus HK 35 variaza intre 20 – 30 kilograme / 100 kilograme compost</a:t>
            </a:r>
            <a:r>
              <a:rPr lang="ro-RO" sz="3300" dirty="0" smtClean="0"/>
              <a:t>.</a:t>
            </a:r>
            <a:endParaRPr lang="ro-RO" sz="3300" dirty="0"/>
          </a:p>
          <a:p>
            <a:pPr fontAlgn="base"/>
            <a:r>
              <a:rPr lang="ro-RO" sz="3300" dirty="0"/>
              <a:t>Am efectuat insamantarea miceliilor in serii, pentru a se putea obtine o cantitate saptamanala de 2.000 kg. Cantitatea totala a compostului insamantat este de 40.000 kg, cate 10.000 kg in fiecare camera de cultura.</a:t>
            </a:r>
          </a:p>
          <a:p>
            <a:endParaRPr lang="ro-RO" dirty="0">
              <a:latin typeface="Algerian" pitchFamily="82" charset="0"/>
            </a:endParaRPr>
          </a:p>
        </p:txBody>
      </p:sp>
    </p:spTree>
    <p:extLst>
      <p:ext uri="{BB962C8B-B14F-4D97-AF65-F5344CB8AC3E}">
        <p14:creationId xmlns:p14="http://schemas.microsoft.com/office/powerpoint/2010/main" val="246945348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2800" b="1" dirty="0">
                <a:latin typeface="Algerian" pitchFamily="82" charset="0"/>
              </a:rPr>
              <a:t>Locatia</a:t>
            </a:r>
            <a:r>
              <a:rPr lang="ro-RO" sz="2800" dirty="0">
                <a:latin typeface="Algerian" pitchFamily="82" charset="0"/>
              </a:rPr>
              <a:t/>
            </a:r>
            <a:br>
              <a:rPr lang="ro-RO" sz="2800" dirty="0">
                <a:latin typeface="Algerian" pitchFamily="82" charset="0"/>
              </a:rPr>
            </a:br>
            <a:endParaRPr lang="ro-RO" sz="2800" dirty="0">
              <a:latin typeface="Algerian" pitchFamily="82" charset="0"/>
            </a:endParaRPr>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pPr fontAlgn="base"/>
            <a:r>
              <a:rPr lang="ro-RO" dirty="0"/>
              <a:t>Ciupercaria se va construii pe un teren din zona marginala a </a:t>
            </a:r>
            <a:r>
              <a:rPr lang="ro-RO" dirty="0" smtClean="0"/>
              <a:t>Municipiului Campina, </a:t>
            </a:r>
            <a:r>
              <a:rPr lang="ro-RO" dirty="0"/>
              <a:t>ea va fi formata initial din 4 camere de cultura, cu suprafata de 50 metrii patrati fiecare.</a:t>
            </a:r>
          </a:p>
          <a:p>
            <a:pPr fontAlgn="base"/>
            <a:r>
              <a:rPr lang="ro-RO" dirty="0" smtClean="0"/>
              <a:t>Terenul </a:t>
            </a:r>
            <a:r>
              <a:rPr lang="ro-RO" dirty="0"/>
              <a:t>dispune de urmatoarele utilitati: curent trifazic, drum de acces, apa de la retea. In afara camerelor de cultura, constructia va mai cuprinde si un birou, locatie pentru centrala (in vederea asigurarii temperaturii optime, necesare realizarii unei productii crescute), camera frigorifica si spatiu social pentru muncitori (vestiare si mini-sala de mese</a:t>
            </a:r>
            <a:r>
              <a:rPr lang="ro-RO" dirty="0" smtClean="0"/>
              <a:t>).</a:t>
            </a:r>
            <a:endParaRPr lang="ro-RO" dirty="0"/>
          </a:p>
        </p:txBody>
      </p:sp>
    </p:spTree>
    <p:extLst>
      <p:ext uri="{BB962C8B-B14F-4D97-AF65-F5344CB8AC3E}">
        <p14:creationId xmlns:p14="http://schemas.microsoft.com/office/powerpoint/2010/main" val="833352471"/>
      </p:ext>
    </p:extLst>
  </p:cSld>
  <p:clrMapOvr>
    <a:masterClrMapping/>
  </p:clrMapOvr>
  <p:transition spd="slow">
    <p:pul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2800" b="1" dirty="0">
                <a:latin typeface="Algerian" pitchFamily="82" charset="0"/>
              </a:rPr>
              <a:t>Personal</a:t>
            </a:r>
            <a:r>
              <a:rPr lang="ro-RO" sz="2800" dirty="0">
                <a:latin typeface="Algerian" pitchFamily="82" charset="0"/>
              </a:rPr>
              <a:t/>
            </a:r>
            <a:br>
              <a:rPr lang="ro-RO" sz="2800" dirty="0">
                <a:latin typeface="Algerian" pitchFamily="82" charset="0"/>
              </a:rPr>
            </a:br>
            <a:endParaRPr lang="ro-RO" sz="2800" dirty="0">
              <a:latin typeface="Algerian" pitchFamily="82" charset="0"/>
            </a:endParaRPr>
          </a:p>
        </p:txBody>
      </p:sp>
      <p:sp>
        <p:nvSpPr>
          <p:cNvPr id="3" name="Content Placeholder 2"/>
          <p:cNvSpPr>
            <a:spLocks noGrp="1"/>
          </p:cNvSpPr>
          <p:nvPr>
            <p:ph idx="1"/>
          </p:nvPr>
        </p:nvSpPr>
        <p:spPr>
          <a:xfrm>
            <a:off x="152400" y="990600"/>
            <a:ext cx="8839200" cy="5715000"/>
          </a:xfrm>
        </p:spPr>
        <p:txBody>
          <a:bodyPr>
            <a:normAutofit fontScale="62500" lnSpcReduction="20000"/>
          </a:bodyPr>
          <a:lstStyle/>
          <a:p>
            <a:pPr fontAlgn="base"/>
            <a:r>
              <a:rPr lang="ro-RO" dirty="0"/>
              <a:t>Pentru buna desfasurarea a activitatii ciupercariei, societatea are ca si personal :</a:t>
            </a:r>
          </a:p>
          <a:p>
            <a:pPr fontAlgn="base"/>
            <a:r>
              <a:rPr lang="ro-RO" dirty="0"/>
              <a:t>- un manager;</a:t>
            </a:r>
          </a:p>
          <a:p>
            <a:pPr fontAlgn="base"/>
            <a:r>
              <a:rPr lang="ro-RO" dirty="0"/>
              <a:t>- un contabil;</a:t>
            </a:r>
          </a:p>
          <a:p>
            <a:pPr fontAlgn="base"/>
            <a:r>
              <a:rPr lang="ro-RO" dirty="0"/>
              <a:t>- un tehnolog;</a:t>
            </a:r>
          </a:p>
          <a:p>
            <a:pPr fontAlgn="base"/>
            <a:r>
              <a:rPr lang="ro-RO" dirty="0"/>
              <a:t>- 5 muncitori.</a:t>
            </a:r>
          </a:p>
          <a:p>
            <a:pPr fontAlgn="base"/>
            <a:r>
              <a:rPr lang="ro-RO" dirty="0"/>
              <a:t>Toti angajatii lucreaza in regim normal de lucru, si anume 8 ore / zi. Managerul are si rolul de administrator, reprezinta societatea fata de autoritatiile de stat, terti si in justitie, efectueaza toate actele de administrare si gestionare a societatii, avand toate competentele necesare pentru a actiona in numele societatii, pentru a autoriza actele si operatiunile de gestiune si orice acte de dispozitie. Managerul deschide conturi in lei si valuta si poate utiliza fondurile financiare ale societatii, gestionandu-le in interesul obiectivelor societatii</a:t>
            </a:r>
            <a:r>
              <a:rPr lang="ro-RO" dirty="0" smtClean="0"/>
              <a:t>.</a:t>
            </a:r>
          </a:p>
          <a:p>
            <a:pPr marL="0" indent="0" fontAlgn="base">
              <a:buNone/>
            </a:pPr>
            <a:endParaRPr lang="ro-RO" dirty="0"/>
          </a:p>
          <a:p>
            <a:pPr fontAlgn="base"/>
            <a:r>
              <a:rPr lang="ro-RO" dirty="0"/>
              <a:t>Tehnologul este specialist in cultura ciupercilor, principalele sale indatoriri fiind urmarirea bunei desfasurari a activitatii muncitorilor si alegerea celor mai bune solutii pentru rezolvarea potentialelor probleme ce pot aparea. Selectarea acestuia a fost facuta printr-un site de recrutare, iar decizia de angajare a fost luata de comun acord de cei doi asociati, in urma analizarii cv-ului si testarii cunostiintelor in domeniu la sediul ciupercariei.</a:t>
            </a:r>
          </a:p>
          <a:p>
            <a:endParaRPr lang="ro-RO" dirty="0"/>
          </a:p>
        </p:txBody>
      </p:sp>
    </p:spTree>
    <p:extLst>
      <p:ext uri="{BB962C8B-B14F-4D97-AF65-F5344CB8AC3E}">
        <p14:creationId xmlns:p14="http://schemas.microsoft.com/office/powerpoint/2010/main" val="39447242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ro-RO" sz="3600" b="1" dirty="0" smtClean="0">
                <a:solidFill>
                  <a:schemeClr val="bg1">
                    <a:lumMod val="50000"/>
                  </a:schemeClr>
                </a:solidFill>
                <a:effectLst>
                  <a:outerShdw blurRad="38100" dist="38100" dir="2700000" algn="tl">
                    <a:srgbClr val="000000">
                      <a:alpha val="43137"/>
                    </a:srgbClr>
                  </a:outerShdw>
                </a:effectLst>
              </a:rPr>
              <a:t>V. MANAGEMENT SI ORGANIZARE</a:t>
            </a:r>
            <a:endParaRPr lang="ro-RO" sz="3600" b="1" dirty="0">
              <a:solidFill>
                <a:schemeClr val="bg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143000"/>
            <a:ext cx="8229600" cy="5486400"/>
          </a:xfrm>
        </p:spPr>
        <p:txBody>
          <a:bodyPr>
            <a:normAutofit fontScale="62500" lnSpcReduction="20000"/>
          </a:bodyPr>
          <a:lstStyle/>
          <a:p>
            <a:pPr marL="0" indent="0" fontAlgn="base">
              <a:buNone/>
            </a:pPr>
            <a:r>
              <a:rPr lang="ro-RO" b="1" i="1" dirty="0" smtClean="0"/>
              <a:t>Management</a:t>
            </a:r>
          </a:p>
          <a:p>
            <a:pPr fontAlgn="base"/>
            <a:r>
              <a:rPr lang="ro-RO" dirty="0" smtClean="0"/>
              <a:t>Ciupercaria va fi reprezentata de cei doi asociati, si anume Enea Claudiu si Iancu Ionut , partea de administrare a acestei afaceri ii revine managerului Codita Dumitru, absolvent al Facultatii de Economie si Administrare a Afacerilor, specializarea Management Financiar, cu experienta in conducerea unei firme de 3 ani.</a:t>
            </a:r>
          </a:p>
          <a:p>
            <a:pPr marL="0" indent="0" fontAlgn="base">
              <a:buNone/>
            </a:pPr>
            <a:r>
              <a:rPr lang="ro-RO" dirty="0"/>
              <a:t> </a:t>
            </a:r>
          </a:p>
          <a:p>
            <a:pPr fontAlgn="base"/>
            <a:r>
              <a:rPr lang="ro-RO" dirty="0"/>
              <a:t>Managerul, din punct de vedere al cunostiintelor teoretice, are si diploma de masterat in domeniul Administrarea Financiara a Afacerilor, din cadrul facultatii mai sus mentionate. Cunostiintele teoretice si experienta in conducerea unei afaceri il recomanda drept cel mai bun candidat pentru acest post, de aceea, asociatii si-au dat acordul pentru angajarea sa.</a:t>
            </a:r>
          </a:p>
          <a:p>
            <a:pPr marL="0" indent="0" fontAlgn="base">
              <a:buNone/>
            </a:pPr>
            <a:endParaRPr lang="ro-RO" dirty="0"/>
          </a:p>
          <a:p>
            <a:pPr fontAlgn="base"/>
            <a:r>
              <a:rPr lang="ro-RO" dirty="0"/>
              <a:t>Ca principale atributii, managerul reprezinta societatea fata de autoritatiile de stat, terti si in justitie, efectueaza toate actele de administrare si gestionare a societatii, avand toate competentele necesare pentru a actiona in numele societatii, pentru a autoriza actele si operatiunile de gestiune si orice acte de dispozitie.</a:t>
            </a:r>
          </a:p>
          <a:p>
            <a:endParaRPr lang="ro-RO" dirty="0"/>
          </a:p>
        </p:txBody>
      </p:sp>
    </p:spTree>
    <p:extLst>
      <p:ext uri="{BB962C8B-B14F-4D97-AF65-F5344CB8AC3E}">
        <p14:creationId xmlns:p14="http://schemas.microsoft.com/office/powerpoint/2010/main" val="151350105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2400" y="304800"/>
            <a:ext cx="4953000" cy="685800"/>
          </a:xfrm>
        </p:spPr>
        <p:txBody>
          <a:bodyPr>
            <a:normAutofit fontScale="90000"/>
          </a:bodyPr>
          <a:lstStyle/>
          <a:p>
            <a:pPr algn="r"/>
            <a:r>
              <a:rPr lang="ro-RO" sz="3600" b="1" dirty="0" smtClean="0">
                <a:solidFill>
                  <a:schemeClr val="bg1">
                    <a:lumMod val="50000"/>
                  </a:schemeClr>
                </a:solidFill>
                <a:effectLst>
                  <a:outerShdw blurRad="38100" dist="38100" dir="2700000" algn="tl">
                    <a:srgbClr val="000000">
                      <a:alpha val="43137"/>
                    </a:srgbClr>
                  </a:outerShdw>
                </a:effectLst>
              </a:rPr>
              <a:t>I. DESCRIEREA AFACERII</a:t>
            </a:r>
            <a:endParaRPr lang="ro-RO" sz="3600" b="1" dirty="0">
              <a:solidFill>
                <a:schemeClr val="bg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334000"/>
          </a:xfrm>
        </p:spPr>
        <p:txBody>
          <a:bodyPr>
            <a:normAutofit fontScale="77500" lnSpcReduction="20000"/>
          </a:bodyPr>
          <a:lstStyle/>
          <a:p>
            <a:pPr fontAlgn="base"/>
            <a:r>
              <a:rPr lang="ro-RO" sz="2900" dirty="0"/>
              <a:t>In urma studiilor efectuate, am ajuns la concluzia ca infiintarea unei ciupercarii prezinta reale sanse de reusita. </a:t>
            </a:r>
            <a:endParaRPr lang="ro-RO" sz="2900" dirty="0" smtClean="0"/>
          </a:p>
          <a:p>
            <a:pPr fontAlgn="base"/>
            <a:r>
              <a:rPr lang="ro-RO" sz="2900" dirty="0" smtClean="0"/>
              <a:t>Momentan </a:t>
            </a:r>
            <a:r>
              <a:rPr lang="ro-RO" sz="2900" dirty="0"/>
              <a:t>pe piata din Romania cererea pentru ciuperci este de 26 de ori mai mare decat oferta pentru acest produs.</a:t>
            </a:r>
          </a:p>
          <a:p>
            <a:pPr fontAlgn="base"/>
            <a:r>
              <a:rPr lang="ro-RO" sz="2900" dirty="0"/>
              <a:t>Nefiind o cultura foarte complicata, dorim sa ne axam pe producerea de ciuperci in sistem intensiv, care urmeaza sa le livram marilor supermarket-uri din Prahova, cu care am negociat contracte de colaborare</a:t>
            </a:r>
            <a:r>
              <a:rPr lang="ro-RO" sz="2900" dirty="0" smtClean="0"/>
              <a:t>.</a:t>
            </a:r>
          </a:p>
          <a:p>
            <a:pPr marL="0" indent="0" fontAlgn="base">
              <a:buNone/>
            </a:pPr>
            <a:endParaRPr lang="ro-RO" sz="2900" dirty="0" smtClean="0"/>
          </a:p>
          <a:p>
            <a:pPr fontAlgn="base"/>
            <a:r>
              <a:rPr lang="ro-RO" sz="2900" b="1" i="1" dirty="0">
                <a:latin typeface="+mj-lt"/>
              </a:rPr>
              <a:t>Principalele noastre obiective sunt</a:t>
            </a:r>
            <a:r>
              <a:rPr lang="ro-RO" sz="2900" dirty="0"/>
              <a:t>:</a:t>
            </a:r>
          </a:p>
          <a:p>
            <a:pPr fontAlgn="base"/>
            <a:r>
              <a:rPr lang="ro-RO" sz="2900" dirty="0"/>
              <a:t>Anul I de activitate: obtinerea unui profit net de minim 100.000 lei.</a:t>
            </a:r>
          </a:p>
          <a:p>
            <a:pPr fontAlgn="base"/>
            <a:r>
              <a:rPr lang="ro-RO" sz="2900" dirty="0"/>
              <a:t>Anul II de activitate: cresterea profitului net cu 50%.</a:t>
            </a:r>
          </a:p>
          <a:p>
            <a:pPr fontAlgn="base"/>
            <a:r>
              <a:rPr lang="ro-RO" sz="2900" dirty="0"/>
              <a:t>Anul III de activitate: cresterea profitului net cu 75%.</a:t>
            </a:r>
          </a:p>
          <a:p>
            <a:pPr fontAlgn="base"/>
            <a:r>
              <a:rPr lang="ro-RO" sz="2900" dirty="0"/>
              <a:t>Anul IV de activitate: cresterea profitului net cu 100%</a:t>
            </a:r>
          </a:p>
          <a:p>
            <a:pPr fontAlgn="base"/>
            <a:r>
              <a:rPr lang="ro-RO" sz="2900" dirty="0"/>
              <a:t>Anul V de activitate: obtinerea unei cote de piata de 30%.</a:t>
            </a:r>
          </a:p>
          <a:p>
            <a:pPr marL="0" indent="0" fontAlgn="base">
              <a:buNone/>
            </a:pPr>
            <a:endParaRPr lang="ro-RO" sz="2900" dirty="0"/>
          </a:p>
          <a:p>
            <a:pPr fontAlgn="base"/>
            <a:endParaRPr lang="ro-RO" dirty="0"/>
          </a:p>
          <a:p>
            <a:endParaRPr lang="ro-RO" dirty="0"/>
          </a:p>
        </p:txBody>
      </p:sp>
    </p:spTree>
    <p:extLst>
      <p:ext uri="{BB962C8B-B14F-4D97-AF65-F5344CB8AC3E}">
        <p14:creationId xmlns:p14="http://schemas.microsoft.com/office/powerpoint/2010/main" val="31238250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pPr algn="l"/>
            <a:r>
              <a:rPr lang="ro-RO" sz="2400" b="1" i="1" dirty="0" smtClean="0"/>
              <a:t>Organizare</a:t>
            </a:r>
            <a:endParaRPr lang="ro-RO" sz="2400" b="1" i="1" dirty="0"/>
          </a:p>
        </p:txBody>
      </p:sp>
      <p:sp>
        <p:nvSpPr>
          <p:cNvPr id="3" name="Content Placeholder 2"/>
          <p:cNvSpPr>
            <a:spLocks noGrp="1"/>
          </p:cNvSpPr>
          <p:nvPr>
            <p:ph idx="1"/>
          </p:nvPr>
        </p:nvSpPr>
        <p:spPr>
          <a:xfrm>
            <a:off x="152400" y="1143000"/>
            <a:ext cx="8839200" cy="5562600"/>
          </a:xfrm>
        </p:spPr>
        <p:txBody>
          <a:bodyPr>
            <a:normAutofit fontScale="62500" lnSpcReduction="20000"/>
          </a:bodyPr>
          <a:lstStyle/>
          <a:p>
            <a:pPr fontAlgn="base"/>
            <a:r>
              <a:rPr lang="ro-RO" dirty="0"/>
              <a:t>Toti angajatii lucreaza in regim normal de lucru, si anume 8 ore / zi. In cazuri deosebite, daca se efectueaza ore suplimentare, acestea vor fi platite normal, la care de adauga un spor de 50% pentru fiecare ora lucrata in acest regim</a:t>
            </a:r>
            <a:r>
              <a:rPr lang="ro-RO" dirty="0" smtClean="0"/>
              <a:t>.</a:t>
            </a:r>
          </a:p>
          <a:p>
            <a:pPr marL="0" indent="0" fontAlgn="base">
              <a:buNone/>
            </a:pPr>
            <a:endParaRPr lang="ro-RO" b="1" dirty="0" smtClean="0"/>
          </a:p>
          <a:p>
            <a:pPr marL="0" indent="0" fontAlgn="base">
              <a:buNone/>
            </a:pPr>
            <a:r>
              <a:rPr lang="ro-RO" b="1" i="1" dirty="0" smtClean="0"/>
              <a:t>   Personalul</a:t>
            </a:r>
            <a:r>
              <a:rPr lang="ro-RO" b="1" i="1" dirty="0"/>
              <a:t>:</a:t>
            </a:r>
            <a:endParaRPr lang="ro-RO" i="1" dirty="0"/>
          </a:p>
          <a:p>
            <a:pPr fontAlgn="base"/>
            <a:r>
              <a:rPr lang="ro-RO" dirty="0"/>
              <a:t>- un manager;</a:t>
            </a:r>
          </a:p>
          <a:p>
            <a:pPr fontAlgn="base"/>
            <a:r>
              <a:rPr lang="ro-RO" dirty="0"/>
              <a:t>- un contabil;</a:t>
            </a:r>
          </a:p>
          <a:p>
            <a:pPr fontAlgn="base"/>
            <a:r>
              <a:rPr lang="ro-RO" dirty="0"/>
              <a:t>- un tehnolog;</a:t>
            </a:r>
          </a:p>
          <a:p>
            <a:pPr fontAlgn="base"/>
            <a:r>
              <a:rPr lang="ro-RO" dirty="0"/>
              <a:t>- 5 muncitori</a:t>
            </a:r>
            <a:r>
              <a:rPr lang="ro-RO" dirty="0" smtClean="0"/>
              <a:t>.</a:t>
            </a:r>
          </a:p>
          <a:p>
            <a:pPr marL="0" indent="0" fontAlgn="base">
              <a:buNone/>
            </a:pPr>
            <a:endParaRPr lang="ro-RO" dirty="0"/>
          </a:p>
          <a:p>
            <a:pPr fontAlgn="base"/>
            <a:r>
              <a:rPr lang="ro-RO" dirty="0"/>
              <a:t>Managerul are in subordine directa contabilul si tehnologul, iar tehnologul raspunde de munca desfasurata de cei 5 muncitori</a:t>
            </a:r>
            <a:r>
              <a:rPr lang="ro-RO" dirty="0" smtClean="0"/>
              <a:t>.</a:t>
            </a:r>
          </a:p>
          <a:p>
            <a:pPr marL="0" indent="0" fontAlgn="base">
              <a:buNone/>
            </a:pPr>
            <a:endParaRPr lang="ro-RO" dirty="0"/>
          </a:p>
          <a:p>
            <a:pPr fontAlgn="base"/>
            <a:r>
              <a:rPr lang="ro-RO" dirty="0"/>
              <a:t>Contabilul, </a:t>
            </a:r>
            <a:r>
              <a:rPr lang="ro-RO" dirty="0" smtClean="0"/>
              <a:t>Patean Liliana </a:t>
            </a:r>
            <a:r>
              <a:rPr lang="ro-RO" dirty="0"/>
              <a:t>este absolvent al Facultatii de Economie si Administrare a Afacerilor, Timisoara, sectia Contabilitate si Informatica de Gestiune, diploma de master in domeniu, si in prezent, doctorand in contabilitate</a:t>
            </a:r>
            <a:r>
              <a:rPr lang="ro-RO" dirty="0" smtClean="0"/>
              <a:t>.</a:t>
            </a:r>
            <a:endParaRPr lang="ro-RO" dirty="0"/>
          </a:p>
          <a:p>
            <a:endParaRPr lang="ro-RO" dirty="0"/>
          </a:p>
        </p:txBody>
      </p:sp>
    </p:spTree>
    <p:extLst>
      <p:ext uri="{BB962C8B-B14F-4D97-AF65-F5344CB8AC3E}">
        <p14:creationId xmlns:p14="http://schemas.microsoft.com/office/powerpoint/2010/main" val="114720743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5719" cy="411162"/>
          </a:xfrm>
        </p:spPr>
        <p:txBody>
          <a:bodyPr>
            <a:normAutofit/>
          </a:bodyPr>
          <a:lstStyle/>
          <a:p>
            <a:endParaRPr lang="ro-RO" sz="100" dirty="0"/>
          </a:p>
        </p:txBody>
      </p:sp>
      <p:sp>
        <p:nvSpPr>
          <p:cNvPr id="3" name="Content Placeholder 2"/>
          <p:cNvSpPr>
            <a:spLocks noGrp="1"/>
          </p:cNvSpPr>
          <p:nvPr>
            <p:ph idx="1"/>
          </p:nvPr>
        </p:nvSpPr>
        <p:spPr>
          <a:xfrm>
            <a:off x="457200" y="457200"/>
            <a:ext cx="8229600" cy="6172200"/>
          </a:xfrm>
        </p:spPr>
        <p:txBody>
          <a:bodyPr>
            <a:noAutofit/>
          </a:bodyPr>
          <a:lstStyle/>
          <a:p>
            <a:pPr fontAlgn="base"/>
            <a:r>
              <a:rPr lang="ro-RO" sz="2200" dirty="0"/>
              <a:t>Tehnologul este specialist in cultura ciupercilor, principalele sale indatoriri fiind urmarirea bunei desfasurari a activitatii muncitorilor si alegerea celor mai bune solutii pentru rezolvarea potentialelor probleme ce pot aparea. Selectarea acestuia a fost facuta printr-un site de recrutare, iar decizia de angajare a fost luata de comun acord de cei doi asociati, in urma analizarii cv-ului si testarii cunostiintelor in domeniu, la sediul ciupercariei. </a:t>
            </a:r>
          </a:p>
          <a:p>
            <a:pPr fontAlgn="base"/>
            <a:r>
              <a:rPr lang="ro-RO" sz="2200" dirty="0"/>
              <a:t>Muncitorii au fost selectati prin programul de ocupare a fortei de munca, pentru aceste posturi nefiind necesare anumite calificari.</a:t>
            </a:r>
          </a:p>
          <a:p>
            <a:pPr fontAlgn="base"/>
            <a:r>
              <a:rPr lang="ro-RO" sz="2200" dirty="0"/>
              <a:t>Pentru ca angajatii sa fie motivati si sa isi indeplineasca bine sarcinile, societatea va rasplati eforturile acestora prin acordarea celui de-al treisprezecelea salariu, iar in perioada sarbatorilor se vor acorda prime, bonuri cadou sau diferite bonusuri, in functie de productivitatea fiecarui angajat in parte, si asa cum am mai mentionat, daca se lucreaza suplimentar se va acorda un spor de 50% pe ora, pentru intervalul lucrat in acest regim</a:t>
            </a:r>
            <a:r>
              <a:rPr lang="ro-RO" sz="2300" dirty="0"/>
              <a:t>.</a:t>
            </a:r>
          </a:p>
          <a:p>
            <a:endParaRPr lang="ro-RO" sz="2300" dirty="0"/>
          </a:p>
        </p:txBody>
      </p:sp>
    </p:spTree>
    <p:extLst>
      <p:ext uri="{BB962C8B-B14F-4D97-AF65-F5344CB8AC3E}">
        <p14:creationId xmlns:p14="http://schemas.microsoft.com/office/powerpoint/2010/main" val="3758893963"/>
      </p:ext>
    </p:extLst>
  </p:cSld>
  <p:clrMapOvr>
    <a:masterClrMapping/>
  </p:clrMapOvr>
  <p:transition spd="slow">
    <p:randomBar dir="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ro-RO" sz="3600" b="1" dirty="0" smtClean="0">
                <a:solidFill>
                  <a:schemeClr val="bg1">
                    <a:lumMod val="50000"/>
                  </a:schemeClr>
                </a:solidFill>
                <a:effectLst>
                  <a:outerShdw blurRad="38100" dist="38100" dir="2700000" algn="tl">
                    <a:srgbClr val="000000">
                      <a:alpha val="43137"/>
                    </a:srgbClr>
                  </a:outerShdw>
                </a:effectLst>
              </a:rPr>
              <a:t>VI. COSTURI PENTRU INCEPUTUL AFACERII SI CAPITALIZARE</a:t>
            </a:r>
            <a:endParaRPr lang="ro-RO" sz="3600" b="1" dirty="0">
              <a:solidFill>
                <a:schemeClr val="bg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pPr fontAlgn="base"/>
            <a:r>
              <a:rPr lang="ro-RO" dirty="0"/>
              <a:t>Valoarea investitiei initiale am estimat-o la suma de 100.000 euro. Ambii asociati vor contribuii cu cate 50.000 de euro fiecare.</a:t>
            </a:r>
          </a:p>
          <a:p>
            <a:pPr marL="0" indent="0" fontAlgn="base">
              <a:buNone/>
            </a:pPr>
            <a:r>
              <a:rPr lang="ro-RO" dirty="0"/>
              <a:t> </a:t>
            </a:r>
          </a:p>
          <a:p>
            <a:pPr fontAlgn="base"/>
            <a:r>
              <a:rPr lang="ro-RO" dirty="0"/>
              <a:t>Am luat in calcul o amortizare liniara a investitiei pe o perioada de 20 ani, amortizarea anuala fiind de 5.000 euro.</a:t>
            </a:r>
          </a:p>
          <a:p>
            <a:pPr marL="0" indent="0" fontAlgn="base">
              <a:buNone/>
            </a:pPr>
            <a:r>
              <a:rPr lang="ro-RO" dirty="0"/>
              <a:t> </a:t>
            </a:r>
          </a:p>
          <a:p>
            <a:pPr fontAlgn="base"/>
            <a:r>
              <a:rPr lang="ro-RO" b="1" i="1" dirty="0"/>
              <a:t>Sfat</a:t>
            </a:r>
            <a:r>
              <a:rPr lang="ro-RO" dirty="0"/>
              <a:t>: se poate beneficia de fonduri nerambursabile prin sprijinul statului, Programul National de Dezvoltare Rurala – Masura 121 „Modernizarea exploatatilor agricole” sau Masura 123 „Cresterea valorii adaugate la produsele agricole”.</a:t>
            </a:r>
          </a:p>
          <a:p>
            <a:endParaRPr lang="ro-RO" dirty="0"/>
          </a:p>
        </p:txBody>
      </p:sp>
    </p:spTree>
    <p:extLst>
      <p:ext uri="{BB962C8B-B14F-4D97-AF65-F5344CB8AC3E}">
        <p14:creationId xmlns:p14="http://schemas.microsoft.com/office/powerpoint/2010/main" val="340199346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100" b="1" dirty="0">
                <a:latin typeface="Algerian" pitchFamily="82" charset="0"/>
              </a:rPr>
              <a:t>Structura </a:t>
            </a:r>
            <a:r>
              <a:rPr lang="ro-RO" sz="3100" b="1" dirty="0" smtClean="0">
                <a:latin typeface="Algerian" pitchFamily="82" charset="0"/>
              </a:rPr>
              <a:t>investitiei</a:t>
            </a:r>
            <a:r>
              <a:rPr lang="ro-RO" dirty="0"/>
              <a:t/>
            </a:r>
            <a:br>
              <a:rPr lang="ro-RO" dirty="0"/>
            </a:br>
            <a:endParaRPr lang="ro-RO" dirty="0"/>
          </a:p>
        </p:txBody>
      </p:sp>
      <p:sp>
        <p:nvSpPr>
          <p:cNvPr id="3" name="Content Placeholder 2"/>
          <p:cNvSpPr>
            <a:spLocks noGrp="1"/>
          </p:cNvSpPr>
          <p:nvPr>
            <p:ph idx="1"/>
          </p:nvPr>
        </p:nvSpPr>
        <p:spPr>
          <a:xfrm>
            <a:off x="228600" y="1066800"/>
            <a:ext cx="8686800" cy="5638800"/>
          </a:xfrm>
        </p:spPr>
        <p:txBody>
          <a:bodyPr>
            <a:normAutofit fontScale="70000" lnSpcReduction="20000"/>
          </a:bodyPr>
          <a:lstStyle/>
          <a:p>
            <a:pPr fontAlgn="base"/>
            <a:r>
              <a:rPr lang="ro-RO" dirty="0"/>
              <a:t>- suprafata de cultura: 200 mp (4 camere de cultura a cate 50 mp fiecare)</a:t>
            </a:r>
          </a:p>
          <a:p>
            <a:pPr fontAlgn="base"/>
            <a:r>
              <a:rPr lang="ro-RO" dirty="0"/>
              <a:t>- costurile constructiei camerelor de cultura: 200 mp * 130 euro / mp = 26.000 euro (in urma analizarii preturilor practicate in sectorul constructiilor, costul aproximativ este de 130  euro / mp)</a:t>
            </a:r>
          </a:p>
          <a:p>
            <a:pPr fontAlgn="base"/>
            <a:r>
              <a:rPr lang="ro-RO" dirty="0"/>
              <a:t>- dotarea cu rafturi a camerelor de cultura: aproximativ 20.000 euro (pret pe mp la rafturi din aluminiu: aprox 30 euro / mp)</a:t>
            </a:r>
          </a:p>
          <a:p>
            <a:pPr fontAlgn="base"/>
            <a:r>
              <a:rPr lang="ro-RO" dirty="0"/>
              <a:t>- sistem de conditionare / ventilatie, format din vaporizator cu camere de aer proaspat,  camera de racire, camera de incalzire, distributie aer, fante de suprapresiune: 1 bucata costa aproximativ 5.600 euro; 4 * 5.600 = 22.400 euro</a:t>
            </a:r>
          </a:p>
          <a:p>
            <a:pPr fontAlgn="base"/>
            <a:r>
              <a:rPr lang="ro-RO" dirty="0"/>
              <a:t>- sistem de comanda si control pentru o camera cu senzori temperatura aer / compost, pompa CO2, computer central: 1 bucata costa aproximativ 3.800 euro; 4 * 3.800 = 15.200 euro</a:t>
            </a:r>
          </a:p>
          <a:p>
            <a:pPr fontAlgn="base"/>
            <a:r>
              <a:rPr lang="ro-RO" dirty="0"/>
              <a:t>- centrala termica: aproximativ 3.000 euro</a:t>
            </a:r>
          </a:p>
          <a:p>
            <a:pPr fontAlgn="base"/>
            <a:r>
              <a:rPr lang="ro-RO" dirty="0"/>
              <a:t>- sistem de umidificare: aproximativ 1.000 euro</a:t>
            </a:r>
          </a:p>
          <a:p>
            <a:pPr fontAlgn="base"/>
            <a:r>
              <a:rPr lang="ro-RO" dirty="0"/>
              <a:t>- achizitie parcela 1.000 mp, la pretul de 10 euro / mp: 10.000 euro</a:t>
            </a:r>
          </a:p>
          <a:p>
            <a:pPr marL="0" indent="0" fontAlgn="base">
              <a:buNone/>
            </a:pPr>
            <a:r>
              <a:rPr lang="ro-RO" dirty="0"/>
              <a:t> </a:t>
            </a:r>
          </a:p>
          <a:p>
            <a:endParaRPr lang="ro-RO" dirty="0"/>
          </a:p>
        </p:txBody>
      </p:sp>
    </p:spTree>
    <p:extLst>
      <p:ext uri="{BB962C8B-B14F-4D97-AF65-F5344CB8AC3E}">
        <p14:creationId xmlns:p14="http://schemas.microsoft.com/office/powerpoint/2010/main" val="357463374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ro-RO" sz="3600" b="1" dirty="0" smtClean="0">
                <a:solidFill>
                  <a:schemeClr val="bg1">
                    <a:lumMod val="50000"/>
                  </a:schemeClr>
                </a:solidFill>
                <a:effectLst>
                  <a:outerShdw blurRad="38100" dist="38100" dir="2700000" algn="tl">
                    <a:srgbClr val="000000">
                      <a:alpha val="43137"/>
                    </a:srgbClr>
                  </a:outerShdw>
                </a:effectLst>
              </a:rPr>
              <a:t>VII. PLAN FINANCIAR</a:t>
            </a:r>
            <a:endParaRPr lang="ro-RO" sz="3600" b="1" dirty="0">
              <a:solidFill>
                <a:schemeClr val="bg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0" indent="0" fontAlgn="base">
              <a:buNone/>
            </a:pPr>
            <a:r>
              <a:rPr lang="ro-RO" dirty="0" smtClean="0"/>
              <a:t>        </a:t>
            </a:r>
            <a:r>
              <a:rPr lang="ro-RO" b="1" i="1" dirty="0" smtClean="0"/>
              <a:t>Previzionarea </a:t>
            </a:r>
            <a:r>
              <a:rPr lang="ro-RO" b="1" i="1" dirty="0"/>
              <a:t>veniturilor</a:t>
            </a:r>
          </a:p>
          <a:p>
            <a:pPr fontAlgn="base"/>
            <a:r>
              <a:rPr lang="ro-RO" dirty="0"/>
              <a:t>- contracte negociate cu 8 magazine</a:t>
            </a:r>
          </a:p>
          <a:p>
            <a:pPr fontAlgn="base"/>
            <a:r>
              <a:rPr lang="ro-RO" dirty="0"/>
              <a:t>- 200 de kg preluate saptamanal de fiecare magazin</a:t>
            </a:r>
          </a:p>
          <a:p>
            <a:pPr fontAlgn="base"/>
            <a:r>
              <a:rPr lang="ro-RO" dirty="0"/>
              <a:t>- 1.600 kg saptamanal</a:t>
            </a:r>
          </a:p>
          <a:p>
            <a:pPr fontAlgn="base"/>
            <a:r>
              <a:rPr lang="ro-RO" dirty="0"/>
              <a:t>- 6.400 kg / luna</a:t>
            </a:r>
          </a:p>
          <a:p>
            <a:pPr fontAlgn="base"/>
            <a:r>
              <a:rPr lang="ro-RO" dirty="0"/>
              <a:t>- 76.800 kg / an</a:t>
            </a:r>
          </a:p>
          <a:p>
            <a:pPr fontAlgn="base"/>
            <a:r>
              <a:rPr lang="ro-RO" dirty="0"/>
              <a:t>Venituri anuale: 76.800 kg / an * 6 lei / kg = 460.800 lei</a:t>
            </a:r>
          </a:p>
          <a:p>
            <a:endParaRPr lang="ro-RO" dirty="0"/>
          </a:p>
        </p:txBody>
      </p:sp>
    </p:spTree>
    <p:extLst>
      <p:ext uri="{BB962C8B-B14F-4D97-AF65-F5344CB8AC3E}">
        <p14:creationId xmlns:p14="http://schemas.microsoft.com/office/powerpoint/2010/main" val="305576729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pPr algn="l" fontAlgn="base"/>
            <a:r>
              <a:rPr lang="ro-RO" sz="3100" b="1" dirty="0" smtClean="0">
                <a:latin typeface="Algerian" pitchFamily="82" charset="0"/>
              </a:rPr>
              <a:t>           Previzionarea </a:t>
            </a:r>
            <a:r>
              <a:rPr lang="ro-RO" sz="3100" b="1" dirty="0">
                <a:latin typeface="Algerian" pitchFamily="82" charset="0"/>
              </a:rPr>
              <a:t>cheltuielilor</a:t>
            </a:r>
            <a:br>
              <a:rPr lang="ro-RO" sz="3100" b="1" dirty="0">
                <a:latin typeface="Algerian" pitchFamily="82" charset="0"/>
              </a:rPr>
            </a:br>
            <a:r>
              <a:rPr lang="ro-RO" sz="3100" b="1" dirty="0"/>
              <a:t>Cheltuieli cu salariile</a:t>
            </a:r>
            <a:r>
              <a:rPr lang="ro-RO" dirty="0"/>
              <a:t/>
            </a:r>
            <a:br>
              <a:rPr lang="ro-RO" dirty="0"/>
            </a:br>
            <a:endParaRPr lang="ro-RO"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9009191"/>
              </p:ext>
            </p:extLst>
          </p:nvPr>
        </p:nvGraphicFramePr>
        <p:xfrm>
          <a:off x="457200" y="1752600"/>
          <a:ext cx="8229600" cy="28651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ro-RO" b="1" dirty="0" smtClean="0"/>
                        <a:t>Categoria</a:t>
                      </a:r>
                      <a:r>
                        <a:rPr lang="ro-RO" b="1" baseline="0" dirty="0" smtClean="0"/>
                        <a:t> de personal</a:t>
                      </a:r>
                      <a:endParaRPr lang="ro-RO" b="1" dirty="0"/>
                    </a:p>
                  </a:txBody>
                  <a:tcPr/>
                </a:tc>
                <a:tc>
                  <a:txBody>
                    <a:bodyPr/>
                    <a:lstStyle/>
                    <a:p>
                      <a:pPr algn="ctr"/>
                      <a:r>
                        <a:rPr lang="ro-RO" b="1" dirty="0" smtClean="0"/>
                        <a:t>Salariul</a:t>
                      </a:r>
                      <a:r>
                        <a:rPr lang="ro-RO" b="1" baseline="0" dirty="0" smtClean="0"/>
                        <a:t> brut lunar</a:t>
                      </a:r>
                      <a:endParaRPr lang="ro-RO" b="1" dirty="0"/>
                    </a:p>
                  </a:txBody>
                  <a:tcPr/>
                </a:tc>
                <a:tc>
                  <a:txBody>
                    <a:bodyPr/>
                    <a:lstStyle/>
                    <a:p>
                      <a:pPr algn="ctr"/>
                      <a:r>
                        <a:rPr lang="ro-RO" b="1" dirty="0" smtClean="0"/>
                        <a:t>Numar de persoane</a:t>
                      </a:r>
                      <a:endParaRPr lang="ro-RO" b="1" dirty="0"/>
                    </a:p>
                  </a:txBody>
                  <a:tcPr/>
                </a:tc>
                <a:tc>
                  <a:txBody>
                    <a:bodyPr/>
                    <a:lstStyle/>
                    <a:p>
                      <a:pPr algn="ctr"/>
                      <a:r>
                        <a:rPr lang="ro-RO" b="1" dirty="0" smtClean="0"/>
                        <a:t>Costurile cu salariile</a:t>
                      </a:r>
                      <a:endParaRPr lang="ro-RO" b="1" dirty="0"/>
                    </a:p>
                  </a:txBody>
                  <a:tcPr/>
                </a:tc>
              </a:tr>
              <a:tr h="370840">
                <a:tc>
                  <a:txBody>
                    <a:bodyPr/>
                    <a:lstStyle/>
                    <a:p>
                      <a:r>
                        <a:rPr lang="ro-RO" dirty="0" smtClean="0"/>
                        <a:t>Manager </a:t>
                      </a:r>
                      <a:endParaRPr lang="ro-RO" dirty="0"/>
                    </a:p>
                  </a:txBody>
                  <a:tcPr/>
                </a:tc>
                <a:tc>
                  <a:txBody>
                    <a:bodyPr/>
                    <a:lstStyle/>
                    <a:p>
                      <a:r>
                        <a:rPr lang="ro-RO" dirty="0" smtClean="0"/>
                        <a:t>3.500 lei</a:t>
                      </a:r>
                      <a:endParaRPr lang="ro-RO" dirty="0"/>
                    </a:p>
                  </a:txBody>
                  <a:tcPr/>
                </a:tc>
                <a:tc>
                  <a:txBody>
                    <a:bodyPr/>
                    <a:lstStyle/>
                    <a:p>
                      <a:pPr algn="ctr"/>
                      <a:r>
                        <a:rPr lang="ro-RO" dirty="0" smtClean="0"/>
                        <a:t>1</a:t>
                      </a:r>
                      <a:endParaRPr lang="ro-RO" dirty="0"/>
                    </a:p>
                  </a:txBody>
                  <a:tcPr/>
                </a:tc>
                <a:tc>
                  <a:txBody>
                    <a:bodyPr/>
                    <a:lstStyle/>
                    <a:p>
                      <a:r>
                        <a:rPr lang="ro-RO" dirty="0" smtClean="0"/>
                        <a:t>3.500 lei</a:t>
                      </a:r>
                      <a:endParaRPr lang="ro-RO" dirty="0"/>
                    </a:p>
                  </a:txBody>
                  <a:tcPr/>
                </a:tc>
              </a:tr>
              <a:tr h="370840">
                <a:tc>
                  <a:txBody>
                    <a:bodyPr/>
                    <a:lstStyle/>
                    <a:p>
                      <a:r>
                        <a:rPr lang="ro-RO" dirty="0" smtClean="0"/>
                        <a:t>Contabil </a:t>
                      </a:r>
                      <a:endParaRPr lang="ro-RO" dirty="0"/>
                    </a:p>
                  </a:txBody>
                  <a:tcPr/>
                </a:tc>
                <a:tc>
                  <a:txBody>
                    <a:bodyPr/>
                    <a:lstStyle/>
                    <a:p>
                      <a:r>
                        <a:rPr lang="ro-RO" dirty="0" smtClean="0"/>
                        <a:t>1.400 lei</a:t>
                      </a:r>
                      <a:endParaRPr lang="ro-RO" dirty="0"/>
                    </a:p>
                  </a:txBody>
                  <a:tcPr/>
                </a:tc>
                <a:tc>
                  <a:txBody>
                    <a:bodyPr/>
                    <a:lstStyle/>
                    <a:p>
                      <a:pPr algn="ctr"/>
                      <a:r>
                        <a:rPr lang="ro-RO" dirty="0" smtClean="0"/>
                        <a:t>1</a:t>
                      </a:r>
                      <a:endParaRPr lang="ro-RO" dirty="0"/>
                    </a:p>
                  </a:txBody>
                  <a:tcPr/>
                </a:tc>
                <a:tc>
                  <a:txBody>
                    <a:bodyPr/>
                    <a:lstStyle/>
                    <a:p>
                      <a:r>
                        <a:rPr lang="ro-RO" dirty="0" smtClean="0"/>
                        <a:t>1.400 lei</a:t>
                      </a:r>
                      <a:endParaRPr lang="ro-RO" dirty="0"/>
                    </a:p>
                  </a:txBody>
                  <a:tcPr/>
                </a:tc>
              </a:tr>
              <a:tr h="370840">
                <a:tc>
                  <a:txBody>
                    <a:bodyPr/>
                    <a:lstStyle/>
                    <a:p>
                      <a:r>
                        <a:rPr lang="ro-RO" dirty="0" smtClean="0"/>
                        <a:t>Tehnolog </a:t>
                      </a:r>
                      <a:endParaRPr lang="ro-RO" dirty="0"/>
                    </a:p>
                  </a:txBody>
                  <a:tcPr/>
                </a:tc>
                <a:tc>
                  <a:txBody>
                    <a:bodyPr/>
                    <a:lstStyle/>
                    <a:p>
                      <a:r>
                        <a:rPr lang="ro-RO" dirty="0" smtClean="0"/>
                        <a:t>2.000</a:t>
                      </a:r>
                      <a:r>
                        <a:rPr lang="ro-RO" baseline="0" dirty="0" smtClean="0"/>
                        <a:t> lei</a:t>
                      </a:r>
                      <a:endParaRPr lang="ro-RO" dirty="0"/>
                    </a:p>
                  </a:txBody>
                  <a:tcPr/>
                </a:tc>
                <a:tc>
                  <a:txBody>
                    <a:bodyPr/>
                    <a:lstStyle/>
                    <a:p>
                      <a:pPr algn="ctr"/>
                      <a:r>
                        <a:rPr lang="ro-RO" dirty="0" smtClean="0"/>
                        <a:t>1</a:t>
                      </a:r>
                      <a:endParaRPr lang="ro-RO" dirty="0"/>
                    </a:p>
                  </a:txBody>
                  <a:tcPr/>
                </a:tc>
                <a:tc>
                  <a:txBody>
                    <a:bodyPr/>
                    <a:lstStyle/>
                    <a:p>
                      <a:r>
                        <a:rPr lang="ro-RO" dirty="0" smtClean="0"/>
                        <a:t>2.000 lei</a:t>
                      </a:r>
                      <a:endParaRPr lang="ro-RO" dirty="0"/>
                    </a:p>
                  </a:txBody>
                  <a:tcPr/>
                </a:tc>
              </a:tr>
              <a:tr h="370840">
                <a:tc>
                  <a:txBody>
                    <a:bodyPr/>
                    <a:lstStyle/>
                    <a:p>
                      <a:r>
                        <a:rPr lang="ro-RO" dirty="0" smtClean="0"/>
                        <a:t>Muncitori </a:t>
                      </a:r>
                      <a:endParaRPr lang="ro-RO" dirty="0"/>
                    </a:p>
                  </a:txBody>
                  <a:tcPr/>
                </a:tc>
                <a:tc>
                  <a:txBody>
                    <a:bodyPr/>
                    <a:lstStyle/>
                    <a:p>
                      <a:r>
                        <a:rPr lang="ro-RO" dirty="0" smtClean="0"/>
                        <a:t>1.200 lei</a:t>
                      </a:r>
                      <a:endParaRPr lang="ro-RO" dirty="0"/>
                    </a:p>
                  </a:txBody>
                  <a:tcPr/>
                </a:tc>
                <a:tc>
                  <a:txBody>
                    <a:bodyPr/>
                    <a:lstStyle/>
                    <a:p>
                      <a:pPr algn="ctr"/>
                      <a:r>
                        <a:rPr lang="ro-RO" dirty="0" smtClean="0"/>
                        <a:t>5</a:t>
                      </a:r>
                      <a:endParaRPr lang="ro-RO" dirty="0"/>
                    </a:p>
                  </a:txBody>
                  <a:tcPr/>
                </a:tc>
                <a:tc>
                  <a:txBody>
                    <a:bodyPr/>
                    <a:lstStyle/>
                    <a:p>
                      <a:r>
                        <a:rPr lang="ro-RO" dirty="0" smtClean="0"/>
                        <a:t>6.000 lei</a:t>
                      </a:r>
                      <a:endParaRPr lang="ro-RO" dirty="0"/>
                    </a:p>
                  </a:txBody>
                  <a:tcPr/>
                </a:tc>
              </a:tr>
              <a:tr h="370840">
                <a:tc>
                  <a:txBody>
                    <a:bodyPr/>
                    <a:lstStyle/>
                    <a:p>
                      <a:r>
                        <a:rPr lang="ro-RO" b="1" dirty="0" smtClean="0"/>
                        <a:t>Total</a:t>
                      </a:r>
                      <a:r>
                        <a:rPr lang="ro-RO" b="1" baseline="0" dirty="0" smtClean="0"/>
                        <a:t> lunar</a:t>
                      </a:r>
                      <a:endParaRPr lang="ro-RO" b="1" dirty="0"/>
                    </a:p>
                  </a:txBody>
                  <a:tcPr/>
                </a:tc>
                <a:tc>
                  <a:txBody>
                    <a:bodyPr/>
                    <a:lstStyle/>
                    <a:p>
                      <a:endParaRPr lang="ro-RO" b="1" dirty="0"/>
                    </a:p>
                  </a:txBody>
                  <a:tcPr/>
                </a:tc>
                <a:tc>
                  <a:txBody>
                    <a:bodyPr/>
                    <a:lstStyle/>
                    <a:p>
                      <a:endParaRPr lang="ro-RO" b="1"/>
                    </a:p>
                  </a:txBody>
                  <a:tcPr/>
                </a:tc>
                <a:tc>
                  <a:txBody>
                    <a:bodyPr/>
                    <a:lstStyle/>
                    <a:p>
                      <a:r>
                        <a:rPr lang="ro-RO" b="1" dirty="0" smtClean="0"/>
                        <a:t>12.900 lei</a:t>
                      </a:r>
                      <a:endParaRPr lang="ro-RO" b="1" dirty="0"/>
                    </a:p>
                  </a:txBody>
                  <a:tcPr/>
                </a:tc>
              </a:tr>
              <a:tr h="370840">
                <a:tc>
                  <a:txBody>
                    <a:bodyPr/>
                    <a:lstStyle/>
                    <a:p>
                      <a:r>
                        <a:rPr lang="ro-RO" b="1" dirty="0" smtClean="0"/>
                        <a:t>Total anual</a:t>
                      </a:r>
                      <a:endParaRPr lang="ro-RO" b="1" dirty="0"/>
                    </a:p>
                  </a:txBody>
                  <a:tcPr/>
                </a:tc>
                <a:tc>
                  <a:txBody>
                    <a:bodyPr/>
                    <a:lstStyle/>
                    <a:p>
                      <a:endParaRPr lang="ro-RO" b="1" dirty="0"/>
                    </a:p>
                  </a:txBody>
                  <a:tcPr/>
                </a:tc>
                <a:tc>
                  <a:txBody>
                    <a:bodyPr/>
                    <a:lstStyle/>
                    <a:p>
                      <a:endParaRPr lang="ro-RO" b="1"/>
                    </a:p>
                  </a:txBody>
                  <a:tcPr/>
                </a:tc>
                <a:tc>
                  <a:txBody>
                    <a:bodyPr/>
                    <a:lstStyle/>
                    <a:p>
                      <a:r>
                        <a:rPr lang="ro-RO" b="1" dirty="0" smtClean="0"/>
                        <a:t>154.800 lei</a:t>
                      </a:r>
                      <a:endParaRPr lang="ro-RO" b="1" dirty="0"/>
                    </a:p>
                  </a:txBody>
                  <a:tcPr/>
                </a:tc>
              </a:tr>
            </a:tbl>
          </a:graphicData>
        </a:graphic>
      </p:graphicFrame>
      <p:sp>
        <p:nvSpPr>
          <p:cNvPr id="5" name="TextBox 4"/>
          <p:cNvSpPr txBox="1"/>
          <p:nvPr/>
        </p:nvSpPr>
        <p:spPr>
          <a:xfrm>
            <a:off x="457200" y="4927431"/>
            <a:ext cx="7620000" cy="1015663"/>
          </a:xfrm>
          <a:prstGeom prst="rect">
            <a:avLst/>
          </a:prstGeom>
          <a:noFill/>
        </p:spPr>
        <p:txBody>
          <a:bodyPr wrap="square" rtlCol="0">
            <a:spAutoFit/>
          </a:bodyPr>
          <a:lstStyle/>
          <a:p>
            <a:pPr fontAlgn="base"/>
            <a:r>
              <a:rPr lang="ro-RO" sz="2000" dirty="0"/>
              <a:t>Contributii datorate la stat pentru salarii: 28.55%</a:t>
            </a:r>
          </a:p>
          <a:p>
            <a:pPr fontAlgn="base"/>
            <a:r>
              <a:rPr lang="ro-RO" sz="2000" dirty="0"/>
              <a:t>Total cheltuieli anuale cu salariile: 154.800 * 1.2855% = 198.995 lei / an</a:t>
            </a:r>
          </a:p>
          <a:p>
            <a:pPr fontAlgn="base"/>
            <a:r>
              <a:rPr lang="ro-RO" sz="2000" dirty="0"/>
              <a:t>Cheltuieli cu intretinerea fermei, inclusiv TVA</a:t>
            </a:r>
          </a:p>
        </p:txBody>
      </p:sp>
    </p:spTree>
    <p:extLst>
      <p:ext uri="{BB962C8B-B14F-4D97-AF65-F5344CB8AC3E}">
        <p14:creationId xmlns:p14="http://schemas.microsoft.com/office/powerpoint/2010/main" val="126365815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5719" cy="411162"/>
          </a:xfrm>
        </p:spPr>
        <p:txBody>
          <a:bodyPr>
            <a:normAutofit/>
          </a:bodyPr>
          <a:lstStyle/>
          <a:p>
            <a:endParaRPr lang="ro-RO" sz="1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251790"/>
              </p:ext>
            </p:extLst>
          </p:nvPr>
        </p:nvGraphicFramePr>
        <p:xfrm>
          <a:off x="457200" y="304800"/>
          <a:ext cx="8229600" cy="148336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ro-RO" dirty="0" smtClean="0"/>
                        <a:t>Cheltuieli lunare</a:t>
                      </a:r>
                      <a:r>
                        <a:rPr lang="ro-RO" baseline="0" dirty="0" smtClean="0"/>
                        <a:t> cu apa si canalizare</a:t>
                      </a:r>
                      <a:endParaRPr lang="ro-RO" dirty="0"/>
                    </a:p>
                  </a:txBody>
                  <a:tcPr/>
                </a:tc>
                <a:tc>
                  <a:txBody>
                    <a:bodyPr/>
                    <a:lstStyle/>
                    <a:p>
                      <a:r>
                        <a:rPr lang="ro-RO" dirty="0" smtClean="0"/>
                        <a:t>1.500 lei</a:t>
                      </a:r>
                      <a:endParaRPr lang="ro-RO" dirty="0"/>
                    </a:p>
                  </a:txBody>
                  <a:tcPr/>
                </a:tc>
              </a:tr>
              <a:tr h="370840">
                <a:tc>
                  <a:txBody>
                    <a:bodyPr/>
                    <a:lstStyle/>
                    <a:p>
                      <a:r>
                        <a:rPr lang="ro-RO" dirty="0" smtClean="0"/>
                        <a:t>Cheltuieli lunare cu energie electrica</a:t>
                      </a:r>
                      <a:endParaRPr lang="ro-RO" dirty="0"/>
                    </a:p>
                  </a:txBody>
                  <a:tcPr/>
                </a:tc>
                <a:tc>
                  <a:txBody>
                    <a:bodyPr/>
                    <a:lstStyle/>
                    <a:p>
                      <a:r>
                        <a:rPr lang="ro-RO" dirty="0" smtClean="0"/>
                        <a:t>500 lei</a:t>
                      </a:r>
                      <a:endParaRPr lang="ro-RO" dirty="0"/>
                    </a:p>
                  </a:txBody>
                  <a:tcPr/>
                </a:tc>
              </a:tr>
              <a:tr h="370840">
                <a:tc>
                  <a:txBody>
                    <a:bodyPr/>
                    <a:lstStyle/>
                    <a:p>
                      <a:r>
                        <a:rPr lang="ro-RO" dirty="0" smtClean="0"/>
                        <a:t>Total lunar</a:t>
                      </a:r>
                      <a:endParaRPr lang="ro-RO" dirty="0"/>
                    </a:p>
                  </a:txBody>
                  <a:tcPr/>
                </a:tc>
                <a:tc>
                  <a:txBody>
                    <a:bodyPr/>
                    <a:lstStyle/>
                    <a:p>
                      <a:r>
                        <a:rPr lang="ro-RO" dirty="0" smtClean="0"/>
                        <a:t>2.000</a:t>
                      </a:r>
                      <a:r>
                        <a:rPr lang="ro-RO" baseline="0" dirty="0" smtClean="0"/>
                        <a:t> lei</a:t>
                      </a:r>
                      <a:endParaRPr lang="ro-RO" dirty="0"/>
                    </a:p>
                  </a:txBody>
                  <a:tcPr/>
                </a:tc>
              </a:tr>
              <a:tr h="370840">
                <a:tc>
                  <a:txBody>
                    <a:bodyPr/>
                    <a:lstStyle/>
                    <a:p>
                      <a:r>
                        <a:rPr lang="ro-RO" b="1" dirty="0" smtClean="0"/>
                        <a:t>Total</a:t>
                      </a:r>
                      <a:r>
                        <a:rPr lang="ro-RO" b="1" baseline="0" dirty="0" smtClean="0"/>
                        <a:t> anual</a:t>
                      </a:r>
                      <a:endParaRPr lang="ro-RO" b="1" dirty="0"/>
                    </a:p>
                  </a:txBody>
                  <a:tcPr/>
                </a:tc>
                <a:tc>
                  <a:txBody>
                    <a:bodyPr/>
                    <a:lstStyle/>
                    <a:p>
                      <a:r>
                        <a:rPr lang="ro-RO" b="1" dirty="0" smtClean="0"/>
                        <a:t>24.000 lei</a:t>
                      </a:r>
                      <a:endParaRPr lang="ro-RO" b="1" dirty="0"/>
                    </a:p>
                  </a:txBody>
                  <a:tcPr/>
                </a:tc>
              </a:tr>
            </a:tbl>
          </a:graphicData>
        </a:graphic>
      </p:graphicFrame>
      <p:sp>
        <p:nvSpPr>
          <p:cNvPr id="5" name="TextBox 4"/>
          <p:cNvSpPr txBox="1"/>
          <p:nvPr/>
        </p:nvSpPr>
        <p:spPr>
          <a:xfrm>
            <a:off x="152400" y="2286000"/>
            <a:ext cx="8763001" cy="4093428"/>
          </a:xfrm>
          <a:prstGeom prst="rect">
            <a:avLst/>
          </a:prstGeom>
          <a:noFill/>
        </p:spPr>
        <p:txBody>
          <a:bodyPr wrap="square" rtlCol="0">
            <a:spAutoFit/>
          </a:bodyPr>
          <a:lstStyle/>
          <a:p>
            <a:pPr fontAlgn="base"/>
            <a:r>
              <a:rPr lang="ro-RO" sz="2000" dirty="0"/>
              <a:t>Cheltuieli cu achizitionarea materiilor prime pentru prepararea compostului: 15.000 lei / an</a:t>
            </a:r>
          </a:p>
          <a:p>
            <a:pPr fontAlgn="base"/>
            <a:r>
              <a:rPr lang="ro-RO" sz="2000" b="1" dirty="0"/>
              <a:t>Total cheltuieli:</a:t>
            </a:r>
            <a:endParaRPr lang="ro-RO" sz="2000" dirty="0"/>
          </a:p>
          <a:p>
            <a:pPr fontAlgn="base"/>
            <a:r>
              <a:rPr lang="ro-RO" sz="2000" dirty="0"/>
              <a:t>198.995 lei + 24.000 lei + 15.000 lei = 237.995 lei</a:t>
            </a:r>
          </a:p>
          <a:p>
            <a:pPr fontAlgn="base"/>
            <a:r>
              <a:rPr lang="ro-RO" sz="2000" dirty="0"/>
              <a:t> </a:t>
            </a:r>
          </a:p>
          <a:p>
            <a:pPr fontAlgn="base"/>
            <a:r>
              <a:rPr lang="ro-RO" sz="2000" dirty="0"/>
              <a:t>Vom lua in calcul si o alta categorie de cheltuieli, si anume, “cheltuieli neprevazute” in proportie de 20% din valoarea totala a cheltuielilor.</a:t>
            </a:r>
          </a:p>
          <a:p>
            <a:pPr fontAlgn="base"/>
            <a:r>
              <a:rPr lang="ro-RO" sz="2000" b="1" dirty="0"/>
              <a:t>Cheltuieli neprevazute: </a:t>
            </a:r>
            <a:r>
              <a:rPr lang="ro-RO" sz="2000" dirty="0"/>
              <a:t>20% * 237.995 lei = 47.599</a:t>
            </a:r>
            <a:r>
              <a:rPr lang="ro-RO" sz="2000" b="1" dirty="0"/>
              <a:t> lei</a:t>
            </a:r>
            <a:endParaRPr lang="ro-RO" sz="2000" dirty="0"/>
          </a:p>
          <a:p>
            <a:pPr fontAlgn="base"/>
            <a:r>
              <a:rPr lang="ro-RO" sz="2000" b="1" dirty="0"/>
              <a:t>Cheltuieli anuale totale: </a:t>
            </a:r>
            <a:r>
              <a:rPr lang="ro-RO" sz="2000" dirty="0"/>
              <a:t>237.995 lei + 47.599 lei = 285.594</a:t>
            </a:r>
            <a:r>
              <a:rPr lang="ro-RO" sz="2000" b="1" dirty="0"/>
              <a:t> lei</a:t>
            </a:r>
            <a:endParaRPr lang="ro-RO" sz="2000" dirty="0"/>
          </a:p>
          <a:p>
            <a:pPr fontAlgn="base"/>
            <a:r>
              <a:rPr lang="ro-RO" sz="2000" b="1" dirty="0"/>
              <a:t>Venituri anuale totale: </a:t>
            </a:r>
            <a:r>
              <a:rPr lang="ro-RO" sz="2000" dirty="0"/>
              <a:t>460.800 lei</a:t>
            </a:r>
          </a:p>
          <a:p>
            <a:pPr fontAlgn="base"/>
            <a:r>
              <a:rPr lang="ro-RO" sz="2000" b="1" dirty="0"/>
              <a:t>Cheltuieli anuale totale: </a:t>
            </a:r>
            <a:r>
              <a:rPr lang="ro-RO" sz="2000" dirty="0"/>
              <a:t>285.594</a:t>
            </a:r>
            <a:r>
              <a:rPr lang="ro-RO" sz="2000" b="1" dirty="0"/>
              <a:t> lei</a:t>
            </a:r>
            <a:endParaRPr lang="ro-RO" sz="2000" dirty="0"/>
          </a:p>
          <a:p>
            <a:pPr fontAlgn="base"/>
            <a:r>
              <a:rPr lang="ro-RO" sz="2000" b="1" dirty="0"/>
              <a:t>Profit brut = venituri – cheltuieli = </a:t>
            </a:r>
            <a:r>
              <a:rPr lang="ro-RO" sz="2000" dirty="0"/>
              <a:t>175.206</a:t>
            </a:r>
            <a:r>
              <a:rPr lang="ro-RO" sz="2000" b="1" dirty="0"/>
              <a:t> lei</a:t>
            </a:r>
            <a:endParaRPr lang="ro-RO" sz="2000" dirty="0"/>
          </a:p>
          <a:p>
            <a:pPr fontAlgn="base"/>
            <a:r>
              <a:rPr lang="ro-RO" sz="2000" b="1" dirty="0"/>
              <a:t>Profit net = profit brut – impozit pe profit = </a:t>
            </a:r>
            <a:r>
              <a:rPr lang="ro-RO" sz="2000" dirty="0"/>
              <a:t>175.206 – 28.033 = 147.173</a:t>
            </a:r>
            <a:r>
              <a:rPr lang="ro-RO" sz="2000" b="1" dirty="0"/>
              <a:t> lei</a:t>
            </a:r>
            <a:endParaRPr lang="ro-RO" sz="2000" dirty="0"/>
          </a:p>
        </p:txBody>
      </p:sp>
    </p:spTree>
    <p:extLst>
      <p:ext uri="{BB962C8B-B14F-4D97-AF65-F5344CB8AC3E}">
        <p14:creationId xmlns:p14="http://schemas.microsoft.com/office/powerpoint/2010/main" val="181076735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 cy="411162"/>
          </a:xfrm>
        </p:spPr>
        <p:txBody>
          <a:bodyPr>
            <a:normAutofit/>
          </a:bodyPr>
          <a:lstStyle/>
          <a:p>
            <a:endParaRPr lang="ro-RO" sz="100" dirty="0"/>
          </a:p>
        </p:txBody>
      </p:sp>
      <p:sp>
        <p:nvSpPr>
          <p:cNvPr id="3" name="Content Placeholder 2"/>
          <p:cNvSpPr>
            <a:spLocks noGrp="1"/>
          </p:cNvSpPr>
          <p:nvPr>
            <p:ph idx="1"/>
          </p:nvPr>
        </p:nvSpPr>
        <p:spPr>
          <a:xfrm>
            <a:off x="381000" y="1143000"/>
            <a:ext cx="8229600" cy="4800600"/>
          </a:xfrm>
        </p:spPr>
        <p:txBody>
          <a:bodyPr>
            <a:normAutofit fontScale="85000" lnSpcReduction="20000"/>
          </a:bodyPr>
          <a:lstStyle/>
          <a:p>
            <a:pPr fontAlgn="base"/>
            <a:r>
              <a:rPr lang="ro-RO" dirty="0"/>
              <a:t>Din profitul net se scade amortizarea anuala in suma de 5.000 euro, adica 21.000 lei (calculata la cursul BNR de schimb euro – leu din data de 10 martie 2011). Profitul net ramas in urma acestei operatiuni este de </a:t>
            </a:r>
            <a:r>
              <a:rPr lang="ro-RO" b="1" dirty="0"/>
              <a:t>126.173</a:t>
            </a:r>
            <a:r>
              <a:rPr lang="ro-RO" dirty="0"/>
              <a:t> lei.</a:t>
            </a:r>
          </a:p>
          <a:p>
            <a:pPr fontAlgn="base"/>
            <a:r>
              <a:rPr lang="ro-RO" b="1" i="1" dirty="0"/>
              <a:t>Sfat</a:t>
            </a:r>
            <a:r>
              <a:rPr lang="ro-RO" dirty="0"/>
              <a:t>: este indicat sa se pastreze toate informatiile care au fost baza dumneavoastra de calcul, in cazul in care afacerea se indeparteaza de ceea ce ati planuit, trebuie sa puteti accesa acele informatii pe baza carora ati luat anumite decizii.</a:t>
            </a:r>
          </a:p>
          <a:p>
            <a:pPr fontAlgn="base"/>
            <a:r>
              <a:rPr lang="ro-RO" b="1" dirty="0"/>
              <a:t>In concluzie, toate aceste informatii fiind atent detaliate si analizate, putem afirma ca acest proiect este fezabil si poate fi implementat.</a:t>
            </a:r>
            <a:endParaRPr lang="ro-RO" dirty="0"/>
          </a:p>
          <a:p>
            <a:pPr marL="0" indent="0">
              <a:buNone/>
            </a:pPr>
            <a:endParaRPr lang="ro-RO" dirty="0"/>
          </a:p>
        </p:txBody>
      </p:sp>
    </p:spTree>
    <p:extLst>
      <p:ext uri="{BB962C8B-B14F-4D97-AF65-F5344CB8AC3E}">
        <p14:creationId xmlns:p14="http://schemas.microsoft.com/office/powerpoint/2010/main" val="365568942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81000" y="1676400"/>
            <a:ext cx="2362200" cy="1219200"/>
          </a:xfrm>
        </p:spPr>
        <p:txBody>
          <a:bodyPr>
            <a:normAutofit/>
          </a:bodyPr>
          <a:lstStyle/>
          <a:p>
            <a:r>
              <a:rPr lang="ro-RO" sz="4000" b="1" dirty="0" smtClean="0">
                <a:latin typeface="Goudy Stout" pitchFamily="18" charset="0"/>
              </a:rPr>
              <a:t>VA</a:t>
            </a:r>
            <a:endParaRPr lang="ro-RO" sz="4000" b="1" dirty="0">
              <a:latin typeface="Goudy Stout" pitchFamily="18" charset="0"/>
            </a:endParaRPr>
          </a:p>
        </p:txBody>
      </p:sp>
      <p:sp>
        <p:nvSpPr>
          <p:cNvPr id="3" name="Title 2"/>
          <p:cNvSpPr>
            <a:spLocks noGrp="1"/>
          </p:cNvSpPr>
          <p:nvPr>
            <p:ph type="title"/>
          </p:nvPr>
        </p:nvSpPr>
        <p:spPr/>
        <p:txBody>
          <a:bodyPr>
            <a:normAutofit/>
          </a:bodyPr>
          <a:lstStyle/>
          <a:p>
            <a:r>
              <a:rPr lang="ro-RO" sz="4000" dirty="0" smtClean="0">
                <a:latin typeface="Goudy Stout" pitchFamily="18" charset="0"/>
              </a:rPr>
              <a:t>MULTUMIM !</a:t>
            </a:r>
            <a:endParaRPr lang="ro-RO" sz="4000" dirty="0">
              <a:latin typeface="Goudy Stout" pitchFamily="18" charset="0"/>
            </a:endParaRPr>
          </a:p>
        </p:txBody>
      </p:sp>
    </p:spTree>
    <p:extLst>
      <p:ext uri="{BB962C8B-B14F-4D97-AF65-F5344CB8AC3E}">
        <p14:creationId xmlns:p14="http://schemas.microsoft.com/office/powerpoint/2010/main" val="2673352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24719" y="914400"/>
            <a:ext cx="7924800" cy="5509200"/>
          </a:xfrm>
          <a:prstGeom prst="rect">
            <a:avLst/>
          </a:prstGeom>
          <a:noFill/>
        </p:spPr>
        <p:txBody>
          <a:bodyPr wrap="square" rtlCol="0">
            <a:spAutoFit/>
          </a:bodyPr>
          <a:lstStyle/>
          <a:p>
            <a:pPr fontAlgn="base"/>
            <a:r>
              <a:rPr lang="ro-RO" sz="2200" dirty="0"/>
              <a:t>Produsul nostru este adresat tuturor consumatorilor de ciuperci, adica majoritatea persoanelor interesate de o alimentatie sanatoasa, in mod indirect, clientii nostrii vor fi si restaurantele din </a:t>
            </a:r>
            <a:r>
              <a:rPr lang="ro-RO" sz="2200" dirty="0" smtClean="0"/>
              <a:t>Prahova </a:t>
            </a:r>
            <a:r>
              <a:rPr lang="ro-RO" sz="2200" dirty="0"/>
              <a:t>(majoritatea isi fac aprovizionarea cu ciuperci din supermarket-uri), deoarece folosesc ciupercile in diferite preparate.</a:t>
            </a:r>
          </a:p>
          <a:p>
            <a:pPr fontAlgn="base"/>
            <a:endParaRPr lang="ro-RO" sz="2200" dirty="0" smtClean="0"/>
          </a:p>
          <a:p>
            <a:pPr fontAlgn="base"/>
            <a:r>
              <a:rPr lang="ro-RO" sz="2200" dirty="0" smtClean="0"/>
              <a:t>Din </a:t>
            </a:r>
            <a:r>
              <a:rPr lang="ro-RO" sz="2200" dirty="0"/>
              <a:t>punct de vedere al segmentului pe care ne vom dezvolta activitatea, acesta prezinta tendinte de crestere, momentan, consumul mediu pe cap de locuitor in Romania este de aproximativ 200 grame ciuperci / an, dar se preconizeaza o crestere a consumului de pana la 1.5 / 2 kilograme / an pe cap de locuitor in urmatorii ani.</a:t>
            </a:r>
          </a:p>
          <a:p>
            <a:pPr fontAlgn="base"/>
            <a:r>
              <a:rPr lang="ro-RO" sz="2200" dirty="0"/>
              <a:t>Afacerea va fi condusa de cei 2 asociati, care participa in mod egal, atat la investitia initiala, cat si pe parcursul dezvoltarii afacerii</a:t>
            </a:r>
            <a:r>
              <a:rPr lang="ro-RO" sz="2200" dirty="0" smtClean="0"/>
              <a:t>.</a:t>
            </a:r>
          </a:p>
        </p:txBody>
      </p:sp>
    </p:spTree>
    <p:extLst>
      <p:ext uri="{BB962C8B-B14F-4D97-AF65-F5344CB8AC3E}">
        <p14:creationId xmlns:p14="http://schemas.microsoft.com/office/powerpoint/2010/main" val="11461460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276600" cy="1143000"/>
          </a:xfrm>
        </p:spPr>
        <p:txBody>
          <a:bodyPr>
            <a:normAutofit/>
          </a:bodyPr>
          <a:lstStyle/>
          <a:p>
            <a:pPr algn="l"/>
            <a:r>
              <a:rPr lang="ro-RO" sz="3600" b="1" dirty="0" smtClean="0">
                <a:solidFill>
                  <a:schemeClr val="bg1">
                    <a:lumMod val="50000"/>
                  </a:schemeClr>
                </a:solidFill>
                <a:effectLst>
                  <a:outerShdw blurRad="38100" dist="38100" dir="2700000" algn="tl">
                    <a:srgbClr val="000000">
                      <a:alpha val="43137"/>
                    </a:srgbClr>
                  </a:outerShdw>
                </a:effectLst>
              </a:rPr>
              <a:t>II. PRODUSUL</a:t>
            </a:r>
            <a:endParaRPr lang="ro-RO" sz="3600" b="1" dirty="0">
              <a:solidFill>
                <a:schemeClr val="bg1">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400"/>
            <a:ext cx="8229600" cy="4525963"/>
          </a:xfrm>
        </p:spPr>
        <p:txBody>
          <a:bodyPr>
            <a:normAutofit fontScale="92500" lnSpcReduction="20000"/>
          </a:bodyPr>
          <a:lstStyle/>
          <a:p>
            <a:r>
              <a:rPr lang="ro-RO" sz="3000" dirty="0"/>
              <a:t>Ne propunem sa cultivam ciupercile Pleurotus, care au regim nutritional lignicol – celulotic, ele fac parte din Ordinul Agaricoles, impreuna cu ciuperca Agaricus Bisporus, insa cu deosebiri marcante intre ele. </a:t>
            </a:r>
            <a:endParaRPr lang="ro-RO" sz="3000" dirty="0" smtClean="0"/>
          </a:p>
          <a:p>
            <a:r>
              <a:rPr lang="ro-RO" sz="3000" dirty="0" smtClean="0"/>
              <a:t>Din </a:t>
            </a:r>
            <a:r>
              <a:rPr lang="ro-RO" sz="3000" dirty="0"/>
              <a:t>familia Pleurotus amintim:</a:t>
            </a:r>
            <a:r>
              <a:rPr lang="ro-RO" sz="3000" b="1" dirty="0"/>
              <a:t>Pleurotus Ostreatus, Pleurotus Florida, Pleurotus Sajor – Caju, Pleurotus Djamor</a:t>
            </a:r>
            <a:r>
              <a:rPr lang="ro-RO" sz="3000" dirty="0"/>
              <a:t>, si, o serie larga de hibrizi, obtinuti dupa ani grei de cercetari atat pe plan international cat si in tara, rezultand tulpini foarte rezistente cu precocitate ridicata, avand o eficienta economica superioara.</a:t>
            </a:r>
          </a:p>
          <a:p>
            <a:endParaRPr lang="ro-RO" dirty="0"/>
          </a:p>
        </p:txBody>
      </p:sp>
      <p:pic>
        <p:nvPicPr>
          <p:cNvPr id="2050" name="Picture 2" descr="C:\Users\Alin\Desktop\Ciuperci-Miceliu-pleurotus-pentru-butuc_686361_127245866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76200"/>
            <a:ext cx="25146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89353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020762"/>
          </a:xfrm>
        </p:spPr>
        <p:txBody>
          <a:bodyPr>
            <a:normAutofit fontScale="90000"/>
          </a:bodyPr>
          <a:lstStyle/>
          <a:p>
            <a:pPr algn="l"/>
            <a:r>
              <a:rPr lang="ro-RO" sz="3100" b="1" dirty="0">
                <a:latin typeface="Algerian" pitchFamily="82" charset="0"/>
              </a:rPr>
              <a:t>Detalierea principalelor </a:t>
            </a:r>
            <a:r>
              <a:rPr lang="ro-RO" sz="3100" b="1" dirty="0" smtClean="0">
                <a:latin typeface="Algerian" pitchFamily="82" charset="0"/>
              </a:rPr>
              <a:t>soiuri:</a:t>
            </a:r>
            <a:r>
              <a:rPr lang="ro-RO" dirty="0"/>
              <a:t/>
            </a:r>
            <a:br>
              <a:rPr lang="ro-RO" dirty="0"/>
            </a:br>
            <a:endParaRPr lang="ro-RO" dirty="0"/>
          </a:p>
        </p:txBody>
      </p:sp>
      <p:sp>
        <p:nvSpPr>
          <p:cNvPr id="3" name="Content Placeholder 2"/>
          <p:cNvSpPr>
            <a:spLocks noGrp="1"/>
          </p:cNvSpPr>
          <p:nvPr>
            <p:ph idx="1"/>
          </p:nvPr>
        </p:nvSpPr>
        <p:spPr>
          <a:xfrm>
            <a:off x="457200" y="1295400"/>
            <a:ext cx="8229600" cy="5059363"/>
          </a:xfrm>
        </p:spPr>
        <p:txBody>
          <a:bodyPr>
            <a:normAutofit/>
          </a:bodyPr>
          <a:lstStyle/>
          <a:p>
            <a:r>
              <a:rPr lang="ro-RO" b="1" dirty="0"/>
              <a:t>Pleurotus </a:t>
            </a:r>
            <a:r>
              <a:rPr lang="ro-RO" b="1" dirty="0" smtClean="0"/>
              <a:t>Ostreatus</a:t>
            </a:r>
            <a:r>
              <a:rPr lang="ro-RO" dirty="0" smtClean="0"/>
              <a:t> </a:t>
            </a:r>
            <a:r>
              <a:rPr lang="ro-RO" sz="2800" dirty="0"/>
              <a:t>este o ciuperca de cultura, cu palaria de culoare vanata, termic criofila, raspandita sub numele de Pastravul de Fag sau Burete de Fag si necesita la fructificare o temperatura de 10°C – 16°C.</a:t>
            </a:r>
          </a:p>
          <a:p>
            <a:r>
              <a:rPr lang="ro-RO" b="1" dirty="0"/>
              <a:t>Pleurotus Florida</a:t>
            </a:r>
            <a:r>
              <a:rPr lang="ro-RO" dirty="0"/>
              <a:t> </a:t>
            </a:r>
            <a:r>
              <a:rPr lang="ro-RO" sz="2800" dirty="0"/>
              <a:t>este o ciuperca de cultura de culoare crem, cu un regim termic termofil, necesitand o temperatura la fructificare de 20°C –23°C. Este foarte apreciata atat de cultivatori, datorita costurilor energetice scazute, cat si de consumatori, pentru aroma </a:t>
            </a:r>
            <a:r>
              <a:rPr lang="ro-RO" sz="2800" dirty="0" smtClean="0"/>
              <a:t>placuta</a:t>
            </a:r>
            <a:r>
              <a:rPr lang="ro-RO" sz="3000" dirty="0" smtClean="0"/>
              <a:t>.</a:t>
            </a:r>
            <a:endParaRPr lang="ro-RO" sz="3000" dirty="0"/>
          </a:p>
        </p:txBody>
      </p:sp>
    </p:spTree>
    <p:extLst>
      <p:ext uri="{BB962C8B-B14F-4D97-AF65-F5344CB8AC3E}">
        <p14:creationId xmlns:p14="http://schemas.microsoft.com/office/powerpoint/2010/main" val="386880468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 cy="411162"/>
          </a:xfrm>
        </p:spPr>
        <p:txBody>
          <a:bodyPr>
            <a:normAutofit/>
          </a:bodyPr>
          <a:lstStyle/>
          <a:p>
            <a:endParaRPr lang="ro-RO" sz="100" dirty="0"/>
          </a:p>
        </p:txBody>
      </p:sp>
      <p:sp>
        <p:nvSpPr>
          <p:cNvPr id="3" name="Content Placeholder 2"/>
          <p:cNvSpPr>
            <a:spLocks noGrp="1"/>
          </p:cNvSpPr>
          <p:nvPr>
            <p:ph idx="1"/>
          </p:nvPr>
        </p:nvSpPr>
        <p:spPr>
          <a:xfrm>
            <a:off x="457200" y="381000"/>
            <a:ext cx="8229600" cy="6324600"/>
          </a:xfrm>
        </p:spPr>
        <p:txBody>
          <a:bodyPr>
            <a:normAutofit fontScale="77500" lnSpcReduction="20000"/>
          </a:bodyPr>
          <a:lstStyle/>
          <a:p>
            <a:r>
              <a:rPr lang="ro-RO" b="1" dirty="0"/>
              <a:t>Pleurotus HK 35</a:t>
            </a:r>
            <a:r>
              <a:rPr lang="ro-RO" dirty="0"/>
              <a:t>, </a:t>
            </a:r>
            <a:r>
              <a:rPr lang="ro-RO" sz="3000" dirty="0"/>
              <a:t>este un hibrid de inalta calitate, obtinut de vecinii nostri maghiari, care a reusit sa se impuna in Romania in detrimentul altor hibrizi performanti creati de cercetatori romani. HK 35 are palaria de culoare crem deschis si prezinta avantajul ca se comporta foarte bine atat la temperaturi scazute 10°C – 12°C, cat si ridicate 22°C –24°C, nefiind pretentioasa din acest punct de vedere. Palaria este puternic excentrica si situata asimetric fata de picior, adesea in forma de scoica, cu latimea de 5 – 15 cm, carnea sau pulpa palariei este compacta, consistenta la exemplarele ajunse la maturitate</a:t>
            </a:r>
            <a:r>
              <a:rPr lang="ro-RO" sz="3000" dirty="0" smtClean="0"/>
              <a:t>.</a:t>
            </a:r>
          </a:p>
          <a:p>
            <a:pPr fontAlgn="base"/>
            <a:r>
              <a:rPr lang="ro-RO" sz="2800" b="1" dirty="0"/>
              <a:t>Pleurotus Djamor</a:t>
            </a:r>
            <a:r>
              <a:rPr lang="ro-RO" sz="2800" dirty="0"/>
              <a:t> </a:t>
            </a:r>
            <a:r>
              <a:rPr lang="ro-RO" sz="3000" dirty="0"/>
              <a:t>este o specie de culoare roz, foarte atragatoare atat prin nuanta deosebita cat si prin aroma placuta care se obtine in urma conservarii. In cultura emana un miros puternic, temperatura ideala pentru fructificare este de 21°C – 22°C. Aceasta ciuperca foarte apreciata peste tot, se cultiva rar in Romania.</a:t>
            </a:r>
          </a:p>
          <a:p>
            <a:pPr fontAlgn="base"/>
            <a:r>
              <a:rPr lang="ro-RO" sz="3000" b="1" i="1" dirty="0"/>
              <a:t>Noi am ales sa cultivam soiul hibrid Pleurotus HK 35, deoarece, in cultura acesteia cerintele pentru producerea intensiva sunt cele mai reduse, si, este unul dintre soiurile cu cel mai mare randament de fructificare.</a:t>
            </a:r>
          </a:p>
          <a:p>
            <a:endParaRPr lang="ro-RO" sz="2600" dirty="0"/>
          </a:p>
          <a:p>
            <a:endParaRPr lang="ro-RO" dirty="0"/>
          </a:p>
        </p:txBody>
      </p:sp>
    </p:spTree>
    <p:extLst>
      <p:ext uri="{BB962C8B-B14F-4D97-AF65-F5344CB8AC3E}">
        <p14:creationId xmlns:p14="http://schemas.microsoft.com/office/powerpoint/2010/main" val="732740678"/>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lin\Desktop\Problema cu compostu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1000" y="4095750"/>
            <a:ext cx="3683000" cy="27622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r>
              <a:rPr lang="ro-RO" sz="3100" b="1" dirty="0">
                <a:latin typeface="Algerian" pitchFamily="82" charset="0"/>
              </a:rPr>
              <a:t>Cultivarea si cresterea ciupercilor Pleurotus HK 35</a:t>
            </a:r>
            <a:r>
              <a:rPr lang="ro-RO" dirty="0">
                <a:latin typeface="Algerian" pitchFamily="82" charset="0"/>
              </a:rPr>
              <a:t/>
            </a:r>
            <a:br>
              <a:rPr lang="ro-RO" dirty="0">
                <a:latin typeface="Algerian" pitchFamily="82" charset="0"/>
              </a:rPr>
            </a:br>
            <a:endParaRPr lang="ro-RO" dirty="0">
              <a:latin typeface="Algerian" pitchFamily="82" charset="0"/>
            </a:endParaRPr>
          </a:p>
        </p:txBody>
      </p:sp>
      <p:sp>
        <p:nvSpPr>
          <p:cNvPr id="3" name="Content Placeholder 2"/>
          <p:cNvSpPr>
            <a:spLocks noGrp="1"/>
          </p:cNvSpPr>
          <p:nvPr>
            <p:ph idx="1"/>
          </p:nvPr>
        </p:nvSpPr>
        <p:spPr>
          <a:xfrm>
            <a:off x="457200" y="1447800"/>
            <a:ext cx="8229600" cy="3581400"/>
          </a:xfrm>
        </p:spPr>
        <p:txBody>
          <a:bodyPr/>
          <a:lstStyle/>
          <a:p>
            <a:r>
              <a:rPr lang="ro-RO" sz="2800" dirty="0"/>
              <a:t>Tehnologia de cultura este foarte simpla, pentru insamantare se foloseste miceliu granulat, care se amesteca cu substratul nutritiv in proportie de 2-5% din greutatea lui. In sistemul de cultura intensiv, cazul nostru, vom practica circa 6-8 cicluri pe an, preconizam sa realizam o productie de 200 – 300 kg ciuperci / tona de substrat.</a:t>
            </a:r>
          </a:p>
          <a:p>
            <a:endParaRPr lang="ro-RO" dirty="0"/>
          </a:p>
        </p:txBody>
      </p:sp>
    </p:spTree>
    <p:extLst>
      <p:ext uri="{BB962C8B-B14F-4D97-AF65-F5344CB8AC3E}">
        <p14:creationId xmlns:p14="http://schemas.microsoft.com/office/powerpoint/2010/main" val="155735875"/>
      </p:ext>
    </p:extLst>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2800" b="1" dirty="0">
                <a:latin typeface="Algerian" pitchFamily="82" charset="0"/>
              </a:rPr>
              <a:t>Tehnologia de cultura a ciupercilor Pleurotus HK 35</a:t>
            </a:r>
            <a:endParaRPr lang="ro-RO" sz="2800" dirty="0">
              <a:latin typeface="Algerian" pitchFamily="82" charset="0"/>
            </a:endParaRPr>
          </a:p>
        </p:txBody>
      </p:sp>
      <p:sp>
        <p:nvSpPr>
          <p:cNvPr id="3" name="Content Placeholder 2"/>
          <p:cNvSpPr>
            <a:spLocks noGrp="1"/>
          </p:cNvSpPr>
          <p:nvPr>
            <p:ph idx="1"/>
          </p:nvPr>
        </p:nvSpPr>
        <p:spPr>
          <a:xfrm>
            <a:off x="533400" y="2133601"/>
            <a:ext cx="8229600" cy="3809999"/>
          </a:xfrm>
        </p:spPr>
        <p:txBody>
          <a:bodyPr/>
          <a:lstStyle/>
          <a:p>
            <a:pPr fontAlgn="base"/>
            <a:r>
              <a:rPr lang="ro-RO" sz="2800" dirty="0"/>
              <a:t>- stabilirea substratului nutritiv – reteta compost</a:t>
            </a:r>
          </a:p>
          <a:p>
            <a:pPr fontAlgn="base"/>
            <a:r>
              <a:rPr lang="ro-RO" sz="2800" dirty="0"/>
              <a:t>- umectarea materiilor</a:t>
            </a:r>
          </a:p>
          <a:p>
            <a:pPr fontAlgn="base"/>
            <a:r>
              <a:rPr lang="ro-RO" sz="2800" dirty="0"/>
              <a:t>- pasteurizarea termica a compostului</a:t>
            </a:r>
          </a:p>
          <a:p>
            <a:pPr fontAlgn="base"/>
            <a:r>
              <a:rPr lang="ro-RO" sz="2800" dirty="0"/>
              <a:t>- insamnatarea cu miceliu</a:t>
            </a:r>
          </a:p>
          <a:p>
            <a:pPr fontAlgn="base"/>
            <a:r>
              <a:rPr lang="ro-RO" sz="2800" dirty="0"/>
              <a:t>- incubarea</a:t>
            </a:r>
          </a:p>
          <a:p>
            <a:pPr fontAlgn="base"/>
            <a:r>
              <a:rPr lang="ro-RO" sz="2800" dirty="0"/>
              <a:t>- fructificarea – recoltarea ciupercilor.</a:t>
            </a:r>
          </a:p>
          <a:p>
            <a:pPr marL="0" indent="0">
              <a:buNone/>
            </a:pPr>
            <a:endParaRPr lang="ro-RO" dirty="0"/>
          </a:p>
        </p:txBody>
      </p:sp>
      <p:pic>
        <p:nvPicPr>
          <p:cNvPr id="3074" name="Picture 2" descr="C:\Users\Alin\Desktop\ciuperci pleurot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2590800"/>
            <a:ext cx="2527663"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376262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431</TotalTime>
  <Words>3290</Words>
  <Application>Microsoft Office PowerPoint</Application>
  <PresentationFormat>On-screen Show (4:3)</PresentationFormat>
  <Paragraphs>256</Paragraphs>
  <Slides>38</Slides>
  <Notes>0</Notes>
  <HiddenSlides>0</HiddenSlides>
  <MMClips>0</MMClips>
  <ScaleCrop>false</ScaleCrop>
  <HeadingPairs>
    <vt:vector size="6" baseType="variant">
      <vt:variant>
        <vt:lpstr>Theme</vt:lpstr>
      </vt:variant>
      <vt:variant>
        <vt:i4>1</vt:i4>
      </vt:variant>
      <vt:variant>
        <vt:lpstr>Slide Titles</vt:lpstr>
      </vt:variant>
      <vt:variant>
        <vt:i4>38</vt:i4>
      </vt:variant>
      <vt:variant>
        <vt:lpstr>Custom Shows</vt:lpstr>
      </vt:variant>
      <vt:variant>
        <vt:i4>1</vt:i4>
      </vt:variant>
    </vt:vector>
  </HeadingPairs>
  <TitlesOfParts>
    <vt:vector size="40" baseType="lpstr">
      <vt:lpstr>Trek</vt:lpstr>
      <vt:lpstr>PLAN DE AFACERI </vt:lpstr>
      <vt:lpstr>CONTINUT</vt:lpstr>
      <vt:lpstr>I. DESCRIEREA AFACERII</vt:lpstr>
      <vt:lpstr>PowerPoint Presentation</vt:lpstr>
      <vt:lpstr>II. PRODUSUL</vt:lpstr>
      <vt:lpstr>Detalierea principalelor soiuri: </vt:lpstr>
      <vt:lpstr>PowerPoint Presentation</vt:lpstr>
      <vt:lpstr>Cultivarea si cresterea ciupercilor Pleurotus HK 35 </vt:lpstr>
      <vt:lpstr>Tehnologia de cultura a ciupercilor Pleurotus HK 35</vt:lpstr>
      <vt:lpstr>Detalierea etapelor </vt:lpstr>
      <vt:lpstr>PowerPoint Presentation</vt:lpstr>
      <vt:lpstr>PowerPoint Presentation</vt:lpstr>
      <vt:lpstr>,</vt:lpstr>
      <vt:lpstr>Tratamentul bolilor si daunatorilor</vt:lpstr>
      <vt:lpstr>PowerPoint Presentation</vt:lpstr>
      <vt:lpstr>III. PLAN DE MARKETING</vt:lpstr>
      <vt:lpstr>Economie </vt:lpstr>
      <vt:lpstr>Caracteristicile si beneficiile consumului constant de ciuperci </vt:lpstr>
      <vt:lpstr>PowerPoint Presentation</vt:lpstr>
      <vt:lpstr>Sintetizarea continutului ciupercilor, la un consum de 100 grame: </vt:lpstr>
      <vt:lpstr>Consumatorii </vt:lpstr>
      <vt:lpstr>Competitia </vt:lpstr>
      <vt:lpstr>Promovare  &amp;Locatia  </vt:lpstr>
      <vt:lpstr>Administrarea sumelor ce trebuiesc incasate </vt:lpstr>
      <vt:lpstr>Administrarea sumelor ce trebuiesc platite </vt:lpstr>
      <vt:lpstr>IV. PLAN OPERATIONAL Productia </vt:lpstr>
      <vt:lpstr>Locatia </vt:lpstr>
      <vt:lpstr>Personal </vt:lpstr>
      <vt:lpstr>V. MANAGEMENT SI ORGANIZARE</vt:lpstr>
      <vt:lpstr>Organizare</vt:lpstr>
      <vt:lpstr>PowerPoint Presentation</vt:lpstr>
      <vt:lpstr>VI. COSTURI PENTRU INCEPUTUL AFACERII SI CAPITALIZARE</vt:lpstr>
      <vt:lpstr>Structura investitiei </vt:lpstr>
      <vt:lpstr>VII. PLAN FINANCIAR</vt:lpstr>
      <vt:lpstr>           Previzionarea cheltuielilor Cheltuieli cu salariile </vt:lpstr>
      <vt:lpstr>PowerPoint Presentation</vt:lpstr>
      <vt:lpstr>PowerPoint Presentation</vt:lpstr>
      <vt:lpstr>MULTUMIM !</vt:lpstr>
      <vt:lpstr>Custom Show 1</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DE AFACERI </dc:title>
  <dc:creator>Alin</dc:creator>
  <cp:lastModifiedBy>Alin Angheluta</cp:lastModifiedBy>
  <cp:revision>27</cp:revision>
  <dcterms:created xsi:type="dcterms:W3CDTF">2006-08-16T00:00:00Z</dcterms:created>
  <dcterms:modified xsi:type="dcterms:W3CDTF">2011-11-30T09:07:01Z</dcterms:modified>
</cp:coreProperties>
</file>